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7" r:id="rId2"/>
    <p:sldId id="309" r:id="rId3"/>
    <p:sldId id="280" r:id="rId4"/>
    <p:sldId id="281" r:id="rId5"/>
    <p:sldId id="278" r:id="rId6"/>
    <p:sldId id="279" r:id="rId7"/>
    <p:sldId id="273" r:id="rId8"/>
    <p:sldId id="274" r:id="rId9"/>
    <p:sldId id="275" r:id="rId10"/>
    <p:sldId id="311" r:id="rId11"/>
    <p:sldId id="320" r:id="rId12"/>
    <p:sldId id="312" r:id="rId13"/>
    <p:sldId id="313" r:id="rId14"/>
    <p:sldId id="314" r:id="rId15"/>
    <p:sldId id="315" r:id="rId16"/>
    <p:sldId id="316" r:id="rId17"/>
    <p:sldId id="317" r:id="rId18"/>
    <p:sldId id="318" r:id="rId19"/>
    <p:sldId id="319" r:id="rId20"/>
    <p:sldId id="276" r:id="rId21"/>
    <p:sldId id="287" r:id="rId22"/>
    <p:sldId id="259" r:id="rId23"/>
    <p:sldId id="261" r:id="rId24"/>
    <p:sldId id="262" r:id="rId25"/>
    <p:sldId id="263" r:id="rId26"/>
    <p:sldId id="264" r:id="rId27"/>
    <p:sldId id="265" r:id="rId28"/>
    <p:sldId id="289" r:id="rId29"/>
    <p:sldId id="293" r:id="rId30"/>
    <p:sldId id="295" r:id="rId31"/>
    <p:sldId id="296" r:id="rId32"/>
    <p:sldId id="308" r:id="rId33"/>
    <p:sldId id="297" r:id="rId34"/>
    <p:sldId id="299" r:id="rId35"/>
    <p:sldId id="300" r:id="rId36"/>
    <p:sldId id="310" r:id="rId37"/>
    <p:sldId id="266" r:id="rId3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nbadenes\Documents\Trabajos%202014\Curso%20de%20evaluaci&#243;n%20IEF\Ejemplos%20regresi&#243;n\frontera%20estocastica.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autoTitleDeleted val="1"/>
    <c:plotArea>
      <c:layout>
        <c:manualLayout>
          <c:layoutTarget val="inner"/>
          <c:xMode val="edge"/>
          <c:yMode val="edge"/>
          <c:x val="8.1690140845070758E-2"/>
          <c:y val="0.14487632508833923"/>
          <c:w val="0.87605633802816962"/>
          <c:h val="0.6590106007067138"/>
        </c:manualLayout>
      </c:layout>
      <c:scatterChart>
        <c:scatterStyle val="lineMarker"/>
        <c:ser>
          <c:idx val="0"/>
          <c:order val="0"/>
          <c:tx>
            <c:strRef>
              <c:f>'Datos y frontera'!$I$5</c:f>
              <c:strCache>
                <c:ptCount val="1"/>
                <c:pt idx="0">
                  <c:v>nube puntos</c:v>
                </c:pt>
              </c:strCache>
            </c:strRef>
          </c:tx>
          <c:spPr>
            <a:ln w="28575">
              <a:noFill/>
            </a:ln>
          </c:spPr>
          <c:marker>
            <c:symbol val="diamond"/>
            <c:size val="5"/>
            <c:spPr>
              <a:solidFill>
                <a:srgbClr val="000080"/>
              </a:solidFill>
              <a:ln>
                <a:solidFill>
                  <a:srgbClr val="000080"/>
                </a:solidFill>
                <a:prstDash val="solid"/>
              </a:ln>
            </c:spPr>
          </c:marker>
          <c:xVal>
            <c:numRef>
              <c:f>'Datos y frontera'!$H$6:$H$27</c:f>
              <c:numCache>
                <c:formatCode>General</c:formatCode>
                <c:ptCount val="22"/>
                <c:pt idx="0">
                  <c:v>100</c:v>
                </c:pt>
                <c:pt idx="1">
                  <c:v>80</c:v>
                </c:pt>
                <c:pt idx="2">
                  <c:v>75</c:v>
                </c:pt>
                <c:pt idx="3">
                  <c:v>96</c:v>
                </c:pt>
                <c:pt idx="4">
                  <c:v>75</c:v>
                </c:pt>
                <c:pt idx="5">
                  <c:v>80</c:v>
                </c:pt>
                <c:pt idx="6">
                  <c:v>59</c:v>
                </c:pt>
                <c:pt idx="7">
                  <c:v>66</c:v>
                </c:pt>
                <c:pt idx="8">
                  <c:v>79</c:v>
                </c:pt>
                <c:pt idx="9">
                  <c:v>56</c:v>
                </c:pt>
                <c:pt idx="10">
                  <c:v>45</c:v>
                </c:pt>
                <c:pt idx="11">
                  <c:v>56</c:v>
                </c:pt>
                <c:pt idx="12">
                  <c:v>57</c:v>
                </c:pt>
                <c:pt idx="13">
                  <c:v>58</c:v>
                </c:pt>
                <c:pt idx="14">
                  <c:v>34</c:v>
                </c:pt>
                <c:pt idx="15">
                  <c:v>24</c:v>
                </c:pt>
                <c:pt idx="16">
                  <c:v>12</c:v>
                </c:pt>
                <c:pt idx="17">
                  <c:v>30</c:v>
                </c:pt>
                <c:pt idx="18">
                  <c:v>5</c:v>
                </c:pt>
                <c:pt idx="19">
                  <c:v>6</c:v>
                </c:pt>
                <c:pt idx="20">
                  <c:v>23</c:v>
                </c:pt>
                <c:pt idx="21">
                  <c:v>7</c:v>
                </c:pt>
              </c:numCache>
            </c:numRef>
          </c:xVal>
          <c:yVal>
            <c:numRef>
              <c:f>'Datos y frontera'!$I$6:$I$27</c:f>
              <c:numCache>
                <c:formatCode>General</c:formatCode>
                <c:ptCount val="22"/>
                <c:pt idx="0">
                  <c:v>100</c:v>
                </c:pt>
                <c:pt idx="1">
                  <c:v>100</c:v>
                </c:pt>
                <c:pt idx="2">
                  <c:v>100</c:v>
                </c:pt>
                <c:pt idx="3">
                  <c:v>98</c:v>
                </c:pt>
                <c:pt idx="4">
                  <c:v>98</c:v>
                </c:pt>
                <c:pt idx="5">
                  <c:v>95</c:v>
                </c:pt>
                <c:pt idx="6">
                  <c:v>90</c:v>
                </c:pt>
                <c:pt idx="7">
                  <c:v>78</c:v>
                </c:pt>
                <c:pt idx="8">
                  <c:v>76</c:v>
                </c:pt>
                <c:pt idx="9">
                  <c:v>75</c:v>
                </c:pt>
                <c:pt idx="10">
                  <c:v>67</c:v>
                </c:pt>
                <c:pt idx="11">
                  <c:v>58</c:v>
                </c:pt>
                <c:pt idx="12">
                  <c:v>56</c:v>
                </c:pt>
                <c:pt idx="13">
                  <c:v>54</c:v>
                </c:pt>
                <c:pt idx="14">
                  <c:v>50</c:v>
                </c:pt>
                <c:pt idx="15">
                  <c:v>41</c:v>
                </c:pt>
                <c:pt idx="16">
                  <c:v>31</c:v>
                </c:pt>
                <c:pt idx="17">
                  <c:v>24</c:v>
                </c:pt>
                <c:pt idx="18">
                  <c:v>23</c:v>
                </c:pt>
                <c:pt idx="19">
                  <c:v>23</c:v>
                </c:pt>
                <c:pt idx="20">
                  <c:v>11</c:v>
                </c:pt>
                <c:pt idx="21">
                  <c:v>5</c:v>
                </c:pt>
              </c:numCache>
            </c:numRef>
          </c:yVal>
        </c:ser>
        <c:ser>
          <c:idx val="1"/>
          <c:order val="1"/>
          <c:tx>
            <c:strRef>
              <c:f>'Datos y frontera'!$J$5</c:f>
              <c:strCache>
                <c:ptCount val="1"/>
                <c:pt idx="0">
                  <c:v>recta ajustada</c:v>
                </c:pt>
              </c:strCache>
            </c:strRef>
          </c:tx>
          <c:spPr>
            <a:ln w="3175">
              <a:solidFill>
                <a:srgbClr val="FF00FF"/>
              </a:solidFill>
              <a:prstDash val="solid"/>
            </a:ln>
          </c:spPr>
          <c:marker>
            <c:symbol val="square"/>
            <c:size val="3"/>
            <c:spPr>
              <a:solidFill>
                <a:srgbClr val="FF00FF"/>
              </a:solidFill>
              <a:ln>
                <a:solidFill>
                  <a:srgbClr val="FF00FF"/>
                </a:solidFill>
                <a:prstDash val="solid"/>
              </a:ln>
            </c:spPr>
          </c:marker>
          <c:xVal>
            <c:numRef>
              <c:f>'Datos y frontera'!$H$6:$H$27</c:f>
              <c:numCache>
                <c:formatCode>General</c:formatCode>
                <c:ptCount val="22"/>
                <c:pt idx="0">
                  <c:v>100</c:v>
                </c:pt>
                <c:pt idx="1">
                  <c:v>80</c:v>
                </c:pt>
                <c:pt idx="2">
                  <c:v>75</c:v>
                </c:pt>
                <c:pt idx="3">
                  <c:v>96</c:v>
                </c:pt>
                <c:pt idx="4">
                  <c:v>75</c:v>
                </c:pt>
                <c:pt idx="5">
                  <c:v>80</c:v>
                </c:pt>
                <c:pt idx="6">
                  <c:v>59</c:v>
                </c:pt>
                <c:pt idx="7">
                  <c:v>66</c:v>
                </c:pt>
                <c:pt idx="8">
                  <c:v>79</c:v>
                </c:pt>
                <c:pt idx="9">
                  <c:v>56</c:v>
                </c:pt>
                <c:pt idx="10">
                  <c:v>45</c:v>
                </c:pt>
                <c:pt idx="11">
                  <c:v>56</c:v>
                </c:pt>
                <c:pt idx="12">
                  <c:v>57</c:v>
                </c:pt>
                <c:pt idx="13">
                  <c:v>58</c:v>
                </c:pt>
                <c:pt idx="14">
                  <c:v>34</c:v>
                </c:pt>
                <c:pt idx="15">
                  <c:v>24</c:v>
                </c:pt>
                <c:pt idx="16">
                  <c:v>12</c:v>
                </c:pt>
                <c:pt idx="17">
                  <c:v>30</c:v>
                </c:pt>
                <c:pt idx="18">
                  <c:v>5</c:v>
                </c:pt>
                <c:pt idx="19">
                  <c:v>6</c:v>
                </c:pt>
                <c:pt idx="20">
                  <c:v>23</c:v>
                </c:pt>
                <c:pt idx="21">
                  <c:v>7</c:v>
                </c:pt>
              </c:numCache>
            </c:numRef>
          </c:xVal>
          <c:yVal>
            <c:numRef>
              <c:f>'Datos y frontera'!$J$6:$J$27</c:f>
              <c:numCache>
                <c:formatCode>General</c:formatCode>
                <c:ptCount val="22"/>
                <c:pt idx="0">
                  <c:v>110.49336082004234</c:v>
                </c:pt>
                <c:pt idx="1">
                  <c:v>90.477503103404658</c:v>
                </c:pt>
                <c:pt idx="2">
                  <c:v>85.473538674245333</c:v>
                </c:pt>
                <c:pt idx="3">
                  <c:v>106.49018927671469</c:v>
                </c:pt>
                <c:pt idx="4">
                  <c:v>85.473538674245333</c:v>
                </c:pt>
                <c:pt idx="5">
                  <c:v>90.477503103404658</c:v>
                </c:pt>
                <c:pt idx="6">
                  <c:v>69.46085250093536</c:v>
                </c:pt>
                <c:pt idx="7">
                  <c:v>76.466402701758469</c:v>
                </c:pt>
                <c:pt idx="8">
                  <c:v>89.476710217572759</c:v>
                </c:pt>
                <c:pt idx="9">
                  <c:v>66.458473843439464</c:v>
                </c:pt>
                <c:pt idx="10">
                  <c:v>55.449752099289128</c:v>
                </c:pt>
                <c:pt idx="11">
                  <c:v>66.458473843439464</c:v>
                </c:pt>
                <c:pt idx="12">
                  <c:v>67.459266729271818</c:v>
                </c:pt>
                <c:pt idx="13">
                  <c:v>68.460059615103717</c:v>
                </c:pt>
                <c:pt idx="14">
                  <c:v>44.441030355138494</c:v>
                </c:pt>
                <c:pt idx="15">
                  <c:v>34.433101496819788</c:v>
                </c:pt>
                <c:pt idx="16">
                  <c:v>22.423586866837237</c:v>
                </c:pt>
                <c:pt idx="17">
                  <c:v>40.437858811811026</c:v>
                </c:pt>
                <c:pt idx="18">
                  <c:v>15.418036666014189</c:v>
                </c:pt>
                <c:pt idx="19">
                  <c:v>16.418829551846063</c:v>
                </c:pt>
                <c:pt idx="20">
                  <c:v>33.432308610988038</c:v>
                </c:pt>
                <c:pt idx="21">
                  <c:v>17.419622437677877</c:v>
                </c:pt>
              </c:numCache>
            </c:numRef>
          </c:yVal>
        </c:ser>
        <c:ser>
          <c:idx val="2"/>
          <c:order val="2"/>
          <c:tx>
            <c:strRef>
              <c:f>'Datos y frontera'!$K$5</c:f>
              <c:strCache>
                <c:ptCount val="1"/>
                <c:pt idx="0">
                  <c:v>recta +máx residuo</c:v>
                </c:pt>
              </c:strCache>
            </c:strRef>
          </c:tx>
          <c:spPr>
            <a:ln w="3175">
              <a:solidFill>
                <a:srgbClr val="FFFF00"/>
              </a:solidFill>
              <a:prstDash val="solid"/>
            </a:ln>
          </c:spPr>
          <c:marker>
            <c:symbol val="triangle"/>
            <c:size val="3"/>
            <c:spPr>
              <a:solidFill>
                <a:srgbClr val="FFFF00"/>
              </a:solidFill>
              <a:ln>
                <a:solidFill>
                  <a:srgbClr val="FFFF00"/>
                </a:solidFill>
                <a:prstDash val="solid"/>
              </a:ln>
            </c:spPr>
          </c:marker>
          <c:xVal>
            <c:numRef>
              <c:f>'Datos y frontera'!$H$6:$H$27</c:f>
              <c:numCache>
                <c:formatCode>General</c:formatCode>
                <c:ptCount val="22"/>
                <c:pt idx="0">
                  <c:v>100</c:v>
                </c:pt>
                <c:pt idx="1">
                  <c:v>80</c:v>
                </c:pt>
                <c:pt idx="2">
                  <c:v>75</c:v>
                </c:pt>
                <c:pt idx="3">
                  <c:v>96</c:v>
                </c:pt>
                <c:pt idx="4">
                  <c:v>75</c:v>
                </c:pt>
                <c:pt idx="5">
                  <c:v>80</c:v>
                </c:pt>
                <c:pt idx="6">
                  <c:v>59</c:v>
                </c:pt>
                <c:pt idx="7">
                  <c:v>66</c:v>
                </c:pt>
                <c:pt idx="8">
                  <c:v>79</c:v>
                </c:pt>
                <c:pt idx="9">
                  <c:v>56</c:v>
                </c:pt>
                <c:pt idx="10">
                  <c:v>45</c:v>
                </c:pt>
                <c:pt idx="11">
                  <c:v>56</c:v>
                </c:pt>
                <c:pt idx="12">
                  <c:v>57</c:v>
                </c:pt>
                <c:pt idx="13">
                  <c:v>58</c:v>
                </c:pt>
                <c:pt idx="14">
                  <c:v>34</c:v>
                </c:pt>
                <c:pt idx="15">
                  <c:v>24</c:v>
                </c:pt>
                <c:pt idx="16">
                  <c:v>12</c:v>
                </c:pt>
                <c:pt idx="17">
                  <c:v>30</c:v>
                </c:pt>
                <c:pt idx="18">
                  <c:v>5</c:v>
                </c:pt>
                <c:pt idx="19">
                  <c:v>6</c:v>
                </c:pt>
                <c:pt idx="20">
                  <c:v>23</c:v>
                </c:pt>
                <c:pt idx="21">
                  <c:v>7</c:v>
                </c:pt>
              </c:numCache>
            </c:numRef>
          </c:xVal>
          <c:yVal>
            <c:numRef>
              <c:f>'Datos y frontera'!$K$6:$K$27</c:f>
              <c:numCache>
                <c:formatCode>General</c:formatCode>
                <c:ptCount val="22"/>
                <c:pt idx="0">
                  <c:v>131.0325083191068</c:v>
                </c:pt>
                <c:pt idx="1">
                  <c:v>111.01665060246934</c:v>
                </c:pt>
                <c:pt idx="2">
                  <c:v>106.01268617330985</c:v>
                </c:pt>
                <c:pt idx="3">
                  <c:v>127.02933677577916</c:v>
                </c:pt>
                <c:pt idx="4">
                  <c:v>106.01268617330985</c:v>
                </c:pt>
                <c:pt idx="5">
                  <c:v>111.01665060246934</c:v>
                </c:pt>
                <c:pt idx="6">
                  <c:v>90</c:v>
                </c:pt>
                <c:pt idx="7">
                  <c:v>97.005550200823109</c:v>
                </c:pt>
                <c:pt idx="8">
                  <c:v>110.0158577166373</c:v>
                </c:pt>
                <c:pt idx="9">
                  <c:v>86.997621342504402</c:v>
                </c:pt>
                <c:pt idx="10">
                  <c:v>75.988899598353768</c:v>
                </c:pt>
                <c:pt idx="11">
                  <c:v>86.997621342504402</c:v>
                </c:pt>
                <c:pt idx="12">
                  <c:v>87.998414228336443</c:v>
                </c:pt>
                <c:pt idx="13">
                  <c:v>88.999207114168129</c:v>
                </c:pt>
                <c:pt idx="14">
                  <c:v>64.980177854203149</c:v>
                </c:pt>
                <c:pt idx="15">
                  <c:v>54.972248995884428</c:v>
                </c:pt>
                <c:pt idx="16">
                  <c:v>42.962734365902008</c:v>
                </c:pt>
                <c:pt idx="17">
                  <c:v>60.977006310875666</c:v>
                </c:pt>
                <c:pt idx="18">
                  <c:v>35.957184165078743</c:v>
                </c:pt>
                <c:pt idx="19">
                  <c:v>36.957977050910529</c:v>
                </c:pt>
                <c:pt idx="20">
                  <c:v>53.971456110052472</c:v>
                </c:pt>
                <c:pt idx="21">
                  <c:v>37.958769936742478</c:v>
                </c:pt>
              </c:numCache>
            </c:numRef>
          </c:yVal>
        </c:ser>
        <c:axId val="73000064"/>
        <c:axId val="73002368"/>
      </c:scatterChart>
      <c:valAx>
        <c:axId val="73000064"/>
        <c:scaling>
          <c:orientation val="minMax"/>
        </c:scaling>
        <c:axPos val="b"/>
        <c:title>
          <c:tx>
            <c:rich>
              <a:bodyPr/>
              <a:lstStyle/>
              <a:p>
                <a:pPr>
                  <a:defRPr/>
                </a:pPr>
                <a:r>
                  <a:rPr lang="es-ES"/>
                  <a:t>Input</a:t>
                </a:r>
              </a:p>
            </c:rich>
          </c:tx>
          <c:layout>
            <c:manualLayout>
              <c:xMode val="edge"/>
              <c:yMode val="edge"/>
              <c:x val="0.4887323943661972"/>
              <c:y val="0.86749116607773868"/>
            </c:manualLayout>
          </c:layout>
          <c:spPr>
            <a:noFill/>
            <a:ln w="25400">
              <a:noFill/>
            </a:ln>
          </c:spPr>
        </c:title>
        <c:numFmt formatCode="General" sourceLinked="1"/>
        <c:tickLblPos val="nextTo"/>
        <c:spPr>
          <a:ln w="3175">
            <a:solidFill>
              <a:srgbClr val="000000"/>
            </a:solidFill>
            <a:prstDash val="solid"/>
          </a:ln>
        </c:spPr>
        <c:txPr>
          <a:bodyPr rot="0" vert="horz"/>
          <a:lstStyle/>
          <a:p>
            <a:pPr>
              <a:defRPr/>
            </a:pPr>
            <a:endParaRPr lang="es-ES"/>
          </a:p>
        </c:txPr>
        <c:crossAx val="73002368"/>
        <c:crosses val="autoZero"/>
        <c:crossBetween val="midCat"/>
      </c:valAx>
      <c:valAx>
        <c:axId val="73002368"/>
        <c:scaling>
          <c:orientation val="minMax"/>
        </c:scaling>
        <c:axPos val="l"/>
        <c:numFmt formatCode="General" sourceLinked="1"/>
        <c:tickLblPos val="nextTo"/>
        <c:spPr>
          <a:ln w="3175">
            <a:solidFill>
              <a:srgbClr val="000000"/>
            </a:solidFill>
            <a:prstDash val="solid"/>
          </a:ln>
        </c:spPr>
        <c:txPr>
          <a:bodyPr rot="0" vert="horz"/>
          <a:lstStyle/>
          <a:p>
            <a:pPr>
              <a:defRPr/>
            </a:pPr>
            <a:endParaRPr lang="es-ES"/>
          </a:p>
        </c:txPr>
        <c:crossAx val="73000064"/>
        <c:crosses val="autoZero"/>
        <c:crossBetween val="midCat"/>
      </c:valAx>
      <c:spPr>
        <a:solidFill>
          <a:srgbClr val="C0C0C0"/>
        </a:solidFill>
        <a:ln w="12700">
          <a:solidFill>
            <a:srgbClr val="808080"/>
          </a:solidFill>
          <a:prstDash val="solid"/>
        </a:ln>
      </c:spPr>
    </c:plotArea>
    <c:legend>
      <c:legendPos val="b"/>
      <c:layout>
        <c:manualLayout>
          <c:xMode val="edge"/>
          <c:yMode val="edge"/>
          <c:x val="0.21549295774647964"/>
          <c:y val="0.93992932862190814"/>
          <c:w val="0.60704225352112906"/>
          <c:h val="4.7703180212014307E-2"/>
        </c:manualLayout>
      </c:layout>
      <c:spPr>
        <a:solidFill>
          <a:srgbClr val="FFFFFF"/>
        </a:solidFill>
        <a:ln w="3175">
          <a:solidFill>
            <a:srgbClr val="000000"/>
          </a:solidFill>
          <a:prstDash val="solid"/>
        </a:ln>
      </c:spPr>
    </c:legend>
    <c:plotVisOnly val="1"/>
    <c:dispBlanksAs val="gap"/>
  </c:chart>
  <c:spPr>
    <a:solidFill>
      <a:srgbClr val="FFFFFF"/>
    </a:solidFill>
    <a:ln w="3175">
      <a:solidFill>
        <a:srgbClr val="000000"/>
      </a:solidFill>
      <a:prstDash val="solid"/>
    </a:ln>
  </c:spPr>
  <c:txPr>
    <a:bodyPr/>
    <a:lstStyle/>
    <a:p>
      <a:pPr>
        <a:defRPr sz="1200" b="0" i="0" u="none" strike="noStrike" baseline="0">
          <a:solidFill>
            <a:srgbClr val="000000"/>
          </a:solidFill>
          <a:latin typeface="Garamond" pitchFamily="18" charset="0"/>
          <a:ea typeface="Arial"/>
          <a:cs typeface="Arial"/>
        </a:defRPr>
      </a:pPr>
      <a:endParaRPr lang="es-E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AE94F2-A5E2-47DC-9D98-3AE461A830A2}" type="datetimeFigureOut">
              <a:rPr lang="es-ES" smtClean="0"/>
              <a:pPr/>
              <a:t>27/10/2015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ECD24-FD5F-4F93-8CDC-3D5B044E1724}"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0291"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0292" name="3 Marcador de número de diapositiva"/>
          <p:cNvSpPr>
            <a:spLocks noGrp="1"/>
          </p:cNvSpPr>
          <p:nvPr>
            <p:ph type="sldNum" sz="quarter" idx="5"/>
          </p:nvPr>
        </p:nvSpPr>
        <p:spPr bwMode="auto">
          <a:noFill/>
          <a:ln>
            <a:miter lim="800000"/>
            <a:headEnd/>
            <a:tailEnd/>
          </a:ln>
        </p:spPr>
        <p:txBody>
          <a:bodyPr/>
          <a:lstStyle/>
          <a:p>
            <a:fld id="{C567DD2C-966A-4979-83DF-3629B452168C}" type="slidenum">
              <a:rPr lang="es-ES_tradnl" smtClean="0">
                <a:latin typeface="Calibri" pitchFamily="34" charset="0"/>
                <a:ea typeface="ＭＳ Ｐゴシック" pitchFamily="34" charset="-128"/>
              </a:rPr>
              <a:pPr/>
              <a:t>12</a:t>
            </a:fld>
            <a:endParaRPr lang="es-ES_tradnl" smtClean="0">
              <a:latin typeface="Calibri"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9BBE9B0-6198-478D-858B-F05AA578942E}" type="slidenum">
              <a:rPr lang="en-US"/>
              <a:pPr/>
              <a:t>31</a:t>
            </a:fld>
            <a:endParaRPr lang="en-US"/>
          </a:p>
        </p:txBody>
      </p:sp>
      <p:sp>
        <p:nvSpPr>
          <p:cNvPr id="390146" name="Rectangle 2"/>
          <p:cNvSpPr>
            <a:spLocks noGrp="1" noRot="1" noChangeAspect="1" noChangeArrowheads="1" noTextEdit="1"/>
          </p:cNvSpPr>
          <p:nvPr>
            <p:ph type="sldImg"/>
          </p:nvPr>
        </p:nvSpPr>
        <p:spPr>
          <a:ln/>
        </p:spPr>
      </p:sp>
      <p:sp>
        <p:nvSpPr>
          <p:cNvPr id="390147" name="Rectangle 3"/>
          <p:cNvSpPr>
            <a:spLocks noGrp="1" noChangeArrowheads="1"/>
          </p:cNvSpPr>
          <p:nvPr>
            <p:ph type="body" idx="1"/>
          </p:nvPr>
        </p:nvSpPr>
        <p:spPr/>
        <p:txBody>
          <a:bodyPr/>
          <a:lstStyle/>
          <a:p>
            <a:endParaRPr lang="es-C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E7032197-CAD1-44F4-A7C0-877147D028BB}" type="slidenum">
              <a:rPr lang="en-US"/>
              <a:pPr/>
              <a:t>33</a:t>
            </a:fld>
            <a:endParaRPr lang="en-US"/>
          </a:p>
        </p:txBody>
      </p:sp>
      <p:sp>
        <p:nvSpPr>
          <p:cNvPr id="394242" name="Rectangle 2"/>
          <p:cNvSpPr>
            <a:spLocks noGrp="1" noRot="1" noChangeAspect="1" noChangeArrowheads="1" noTextEdit="1"/>
          </p:cNvSpPr>
          <p:nvPr>
            <p:ph type="sldImg"/>
          </p:nvPr>
        </p:nvSpPr>
        <p:spPr>
          <a:ln/>
        </p:spPr>
      </p:sp>
      <p:sp>
        <p:nvSpPr>
          <p:cNvPr id="394243" name="Rectangle 3"/>
          <p:cNvSpPr>
            <a:spLocks noGrp="1" noChangeArrowheads="1"/>
          </p:cNvSpPr>
          <p:nvPr>
            <p:ph type="body" idx="1"/>
          </p:nvPr>
        </p:nvSpPr>
        <p:spPr/>
        <p:txBody>
          <a:bodyPr/>
          <a:lstStyle/>
          <a:p>
            <a:endParaRPr lang="es-C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92946DA-7546-400C-8F75-ADA2322E0DFD}" type="slidenum">
              <a:rPr lang="en-US"/>
              <a:pPr/>
              <a:t>34</a:t>
            </a:fld>
            <a:endParaRPr lang="en-US"/>
          </a:p>
        </p:txBody>
      </p:sp>
      <p:sp>
        <p:nvSpPr>
          <p:cNvPr id="396290" name="Rectangle 2"/>
          <p:cNvSpPr>
            <a:spLocks noGrp="1" noRot="1" noChangeAspect="1" noChangeArrowheads="1" noTextEdit="1"/>
          </p:cNvSpPr>
          <p:nvPr>
            <p:ph type="sldImg"/>
          </p:nvPr>
        </p:nvSpPr>
        <p:spPr>
          <a:ln/>
        </p:spPr>
      </p:sp>
      <p:sp>
        <p:nvSpPr>
          <p:cNvPr id="396291" name="Rectangle 3"/>
          <p:cNvSpPr>
            <a:spLocks noGrp="1" noChangeArrowheads="1"/>
          </p:cNvSpPr>
          <p:nvPr>
            <p:ph type="body" idx="1"/>
          </p:nvPr>
        </p:nvSpPr>
        <p:spPr/>
        <p:txBody>
          <a:bodyPr/>
          <a:lstStyle/>
          <a:p>
            <a:endParaRPr lang="es-C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168C1115-DBC3-4053-B583-7680EDC3907D}" type="slidenum">
              <a:rPr lang="en-US"/>
              <a:pPr/>
              <a:t>35</a:t>
            </a:fld>
            <a:endParaRPr lang="en-US"/>
          </a:p>
        </p:txBody>
      </p:sp>
      <p:sp>
        <p:nvSpPr>
          <p:cNvPr id="397314" name="Rectangle 2"/>
          <p:cNvSpPr>
            <a:spLocks noGrp="1" noRot="1" noChangeAspect="1" noChangeArrowheads="1" noTextEdit="1"/>
          </p:cNvSpPr>
          <p:nvPr>
            <p:ph type="sldImg"/>
          </p:nvPr>
        </p:nvSpPr>
        <p:spPr>
          <a:ln/>
        </p:spPr>
      </p:sp>
      <p:sp>
        <p:nvSpPr>
          <p:cNvPr id="397315" name="Rectangle 3"/>
          <p:cNvSpPr>
            <a:spLocks noGrp="1" noChangeArrowheads="1"/>
          </p:cNvSpPr>
          <p:nvPr>
            <p:ph type="body" idx="1"/>
          </p:nvPr>
        </p:nvSpPr>
        <p:spPr/>
        <p:txBody>
          <a:bodyPr/>
          <a:lstStyle/>
          <a:p>
            <a:endParaRPr 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1315"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1316" name="3 Marcador de número de diapositiva"/>
          <p:cNvSpPr>
            <a:spLocks noGrp="1"/>
          </p:cNvSpPr>
          <p:nvPr>
            <p:ph type="sldNum" sz="quarter" idx="5"/>
          </p:nvPr>
        </p:nvSpPr>
        <p:spPr bwMode="auto">
          <a:noFill/>
          <a:ln>
            <a:miter lim="800000"/>
            <a:headEnd/>
            <a:tailEnd/>
          </a:ln>
        </p:spPr>
        <p:txBody>
          <a:bodyPr/>
          <a:lstStyle/>
          <a:p>
            <a:fld id="{7E4DEBD2-A804-4675-9381-CBE3EB370D84}" type="slidenum">
              <a:rPr lang="es-ES_tradnl" smtClean="0">
                <a:latin typeface="Calibri" pitchFamily="34" charset="0"/>
                <a:ea typeface="ＭＳ Ｐゴシック" pitchFamily="34" charset="-128"/>
              </a:rPr>
              <a:pPr/>
              <a:t>13</a:t>
            </a:fld>
            <a:endParaRPr lang="es-ES_tradnl" smtClean="0">
              <a:latin typeface="Calibri"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2339"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2340" name="3 Marcador de número de diapositiva"/>
          <p:cNvSpPr>
            <a:spLocks noGrp="1"/>
          </p:cNvSpPr>
          <p:nvPr>
            <p:ph type="sldNum" sz="quarter" idx="5"/>
          </p:nvPr>
        </p:nvSpPr>
        <p:spPr bwMode="auto">
          <a:noFill/>
          <a:ln>
            <a:miter lim="800000"/>
            <a:headEnd/>
            <a:tailEnd/>
          </a:ln>
        </p:spPr>
        <p:txBody>
          <a:bodyPr/>
          <a:lstStyle/>
          <a:p>
            <a:fld id="{BBC98D49-98AB-4FFE-8CF9-C1ADB01AFCC1}" type="slidenum">
              <a:rPr lang="es-ES_tradnl" smtClean="0">
                <a:latin typeface="Calibri" pitchFamily="34" charset="0"/>
                <a:ea typeface="ＭＳ Ｐゴシック" pitchFamily="34" charset="-128"/>
              </a:rPr>
              <a:pPr/>
              <a:t>14</a:t>
            </a:fld>
            <a:endParaRPr lang="es-ES_tradnl" smtClean="0">
              <a:latin typeface="Calibri"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3363"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3364" name="3 Marcador de número de diapositiva"/>
          <p:cNvSpPr>
            <a:spLocks noGrp="1"/>
          </p:cNvSpPr>
          <p:nvPr>
            <p:ph type="sldNum" sz="quarter" idx="5"/>
          </p:nvPr>
        </p:nvSpPr>
        <p:spPr bwMode="auto">
          <a:noFill/>
          <a:ln>
            <a:miter lim="800000"/>
            <a:headEnd/>
            <a:tailEnd/>
          </a:ln>
        </p:spPr>
        <p:txBody>
          <a:bodyPr/>
          <a:lstStyle/>
          <a:p>
            <a:fld id="{60EECB94-3508-4383-B478-03D115166ED0}" type="slidenum">
              <a:rPr lang="es-ES_tradnl" smtClean="0">
                <a:latin typeface="Calibri" pitchFamily="34" charset="0"/>
                <a:ea typeface="ＭＳ Ｐゴシック" pitchFamily="34" charset="-128"/>
              </a:rPr>
              <a:pPr/>
              <a:t>16</a:t>
            </a:fld>
            <a:endParaRPr lang="es-ES_tradnl" smtClean="0">
              <a:latin typeface="Calibri"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4387"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4388" name="3 Marcador de número de diapositiva"/>
          <p:cNvSpPr>
            <a:spLocks noGrp="1"/>
          </p:cNvSpPr>
          <p:nvPr>
            <p:ph type="sldNum" sz="quarter" idx="5"/>
          </p:nvPr>
        </p:nvSpPr>
        <p:spPr bwMode="auto">
          <a:noFill/>
          <a:ln>
            <a:miter lim="800000"/>
            <a:headEnd/>
            <a:tailEnd/>
          </a:ln>
        </p:spPr>
        <p:txBody>
          <a:bodyPr/>
          <a:lstStyle/>
          <a:p>
            <a:fld id="{971CD24F-834C-4849-9278-9486491C9ED0}" type="slidenum">
              <a:rPr lang="es-ES_tradnl" smtClean="0">
                <a:latin typeface="Calibri" pitchFamily="34" charset="0"/>
                <a:ea typeface="ＭＳ Ｐゴシック" pitchFamily="34" charset="-128"/>
              </a:rPr>
              <a:pPr/>
              <a:t>17</a:t>
            </a:fld>
            <a:endParaRPr lang="es-ES_tradnl" smtClean="0">
              <a:latin typeface="Calibri"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5411"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5412" name="3 Marcador de número de diapositiva"/>
          <p:cNvSpPr>
            <a:spLocks noGrp="1"/>
          </p:cNvSpPr>
          <p:nvPr>
            <p:ph type="sldNum" sz="quarter" idx="5"/>
          </p:nvPr>
        </p:nvSpPr>
        <p:spPr bwMode="auto">
          <a:noFill/>
          <a:ln>
            <a:miter lim="800000"/>
            <a:headEnd/>
            <a:tailEnd/>
          </a:ln>
        </p:spPr>
        <p:txBody>
          <a:bodyPr/>
          <a:lstStyle/>
          <a:p>
            <a:fld id="{CB58334D-3CC3-4B73-8DE6-9970D714B7D0}" type="slidenum">
              <a:rPr lang="es-ES_tradnl" smtClean="0">
                <a:latin typeface="Calibri" pitchFamily="34" charset="0"/>
                <a:ea typeface="ＭＳ Ｐゴシック" pitchFamily="34" charset="-128"/>
              </a:rPr>
              <a:pPr/>
              <a:t>18</a:t>
            </a:fld>
            <a:endParaRPr lang="es-ES_tradnl" smtClean="0">
              <a:latin typeface="Calibri"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46435" name="2 Marcador de notas"/>
          <p:cNvSpPr>
            <a:spLocks noGrp="1"/>
          </p:cNvSpPr>
          <p:nvPr>
            <p:ph type="body" idx="1"/>
          </p:nvPr>
        </p:nvSpPr>
        <p:spPr bwMode="auto">
          <a:noFill/>
        </p:spPr>
        <p:txBody>
          <a:bodyPr/>
          <a:lstStyle/>
          <a:p>
            <a:pPr eaLnBrk="1" hangingPunct="1">
              <a:spcBef>
                <a:spcPct val="0"/>
              </a:spcBef>
            </a:pPr>
            <a:endParaRPr lang="es-ES" smtClean="0">
              <a:ea typeface="ＭＳ Ｐゴシック" pitchFamily="34" charset="-128"/>
            </a:endParaRPr>
          </a:p>
        </p:txBody>
      </p:sp>
      <p:sp>
        <p:nvSpPr>
          <p:cNvPr id="146436" name="3 Marcador de número de diapositiva"/>
          <p:cNvSpPr>
            <a:spLocks noGrp="1"/>
          </p:cNvSpPr>
          <p:nvPr>
            <p:ph type="sldNum" sz="quarter" idx="5"/>
          </p:nvPr>
        </p:nvSpPr>
        <p:spPr bwMode="auto">
          <a:noFill/>
          <a:ln>
            <a:miter lim="800000"/>
            <a:headEnd/>
            <a:tailEnd/>
          </a:ln>
        </p:spPr>
        <p:txBody>
          <a:bodyPr/>
          <a:lstStyle/>
          <a:p>
            <a:fld id="{F33079C0-05A5-493C-BEEB-6BBD46F0A401}" type="slidenum">
              <a:rPr lang="es-ES_tradnl" smtClean="0">
                <a:latin typeface="Calibri" pitchFamily="34" charset="0"/>
                <a:ea typeface="ＭＳ Ｐゴシック" pitchFamily="34" charset="-128"/>
              </a:rPr>
              <a:pPr/>
              <a:t>19</a:t>
            </a:fld>
            <a:endParaRPr lang="es-ES_tradnl" smtClean="0">
              <a:latin typeface="Calibri"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CC0F3E1-1AB4-4180-9721-EB950A459B91}" type="slidenum">
              <a:rPr lang="en-US"/>
              <a:pPr/>
              <a:t>29</a:t>
            </a:fld>
            <a:endParaRPr lang="en-US"/>
          </a:p>
        </p:txBody>
      </p:sp>
      <p:sp>
        <p:nvSpPr>
          <p:cNvPr id="388098" name="Rectangle 2"/>
          <p:cNvSpPr>
            <a:spLocks noGrp="1" noRot="1" noChangeAspect="1" noChangeArrowheads="1" noTextEdit="1"/>
          </p:cNvSpPr>
          <p:nvPr>
            <p:ph type="sldImg"/>
          </p:nvPr>
        </p:nvSpPr>
        <p:spPr>
          <a:ln/>
        </p:spPr>
      </p:sp>
      <p:sp>
        <p:nvSpPr>
          <p:cNvPr id="388099" name="Rectangle 3"/>
          <p:cNvSpPr>
            <a:spLocks noGrp="1" noChangeArrowheads="1"/>
          </p:cNvSpPr>
          <p:nvPr>
            <p:ph type="body" idx="1"/>
          </p:nvPr>
        </p:nvSpPr>
        <p:spPr/>
        <p:txBody>
          <a:bodyPr/>
          <a:lstStyle/>
          <a:p>
            <a:endParaRPr lang="es-C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28355C5-7E2F-4214-ABAD-978659668E4F}" type="slidenum">
              <a:rPr lang="en-US"/>
              <a:pPr/>
              <a:t>30</a:t>
            </a:fld>
            <a:endParaRPr lang="en-US"/>
          </a:p>
        </p:txBody>
      </p:sp>
      <p:sp>
        <p:nvSpPr>
          <p:cNvPr id="389122" name="Rectangle 2"/>
          <p:cNvSpPr>
            <a:spLocks noGrp="1" noRot="1" noChangeAspect="1" noChangeArrowheads="1" noTextEdit="1"/>
          </p:cNvSpPr>
          <p:nvPr>
            <p:ph type="sldImg"/>
          </p:nvPr>
        </p:nvSpPr>
        <p:spPr>
          <a:ln/>
        </p:spPr>
      </p:sp>
      <p:sp>
        <p:nvSpPr>
          <p:cNvPr id="389123" name="Rectangle 3"/>
          <p:cNvSpPr>
            <a:spLocks noGrp="1" noChangeArrowheads="1"/>
          </p:cNvSpPr>
          <p:nvPr>
            <p:ph type="body" idx="1"/>
          </p:nvPr>
        </p:nvSpPr>
        <p:spPr/>
        <p:txBody>
          <a:bodyPr/>
          <a:lstStyle/>
          <a:p>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E7BCD51-5F35-42E8-82B5-5B300E8C307D}" type="datetimeFigureOut">
              <a:rPr lang="es-ES" smtClean="0"/>
              <a:pPr/>
              <a:t>27/10/2015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C04150F-7974-436A-8854-686AA74EC35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7BCD51-5F35-42E8-82B5-5B300E8C307D}" type="datetimeFigureOut">
              <a:rPr lang="es-ES" smtClean="0"/>
              <a:pPr/>
              <a:t>27/10/2015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4150F-7974-436A-8854-686AA74EC35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uria.badenes@ief.minhap.es"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Documento_de_Microsoft_Office_Word_97-20031.doc"/></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chart" Target="../charts/chart1.xml"/><Relationship Id="rId4" Type="http://schemas.openxmlformats.org/officeDocument/2006/relationships/oleObject" Target="../embeddings/Documento_de_Microsoft_Office_Word_97-20032.doc"/></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7" name="6 CuadroTexto"/>
          <p:cNvSpPr txBox="1"/>
          <p:nvPr/>
        </p:nvSpPr>
        <p:spPr>
          <a:xfrm>
            <a:off x="785786" y="1571612"/>
            <a:ext cx="7715304" cy="3046988"/>
          </a:xfrm>
          <a:prstGeom prst="rect">
            <a:avLst/>
          </a:prstGeom>
          <a:noFill/>
        </p:spPr>
        <p:txBody>
          <a:bodyPr wrap="square" rtlCol="0">
            <a:spAutoFit/>
          </a:bodyPr>
          <a:lstStyle/>
          <a:p>
            <a:pPr algn="ctr"/>
            <a:r>
              <a:rPr lang="es-ES" sz="2400" b="1" dirty="0" smtClean="0">
                <a:latin typeface="Garamond" pitchFamily="18" charset="0"/>
              </a:rPr>
              <a:t>EVALUACIÓN DE EFICIENCIA</a:t>
            </a:r>
          </a:p>
          <a:p>
            <a:pPr algn="ctr"/>
            <a:endParaRPr lang="es-ES" sz="2400" b="1" dirty="0" smtClean="0">
              <a:latin typeface="Garamond" pitchFamily="18" charset="0"/>
            </a:endParaRPr>
          </a:p>
          <a:p>
            <a:pPr algn="ctr"/>
            <a:r>
              <a:rPr lang="es-ES" dirty="0" smtClean="0">
                <a:latin typeface="Garamond" pitchFamily="18" charset="0"/>
              </a:rPr>
              <a:t>Nuria Badenes Plá</a:t>
            </a:r>
          </a:p>
          <a:p>
            <a:pPr algn="ctr"/>
            <a:r>
              <a:rPr lang="es-ES" i="1" dirty="0" smtClean="0">
                <a:latin typeface="Garamond" pitchFamily="18" charset="0"/>
              </a:rPr>
              <a:t>Instituto de Estudios Fiscales</a:t>
            </a:r>
          </a:p>
          <a:p>
            <a:pPr algn="ctr"/>
            <a:r>
              <a:rPr lang="es-ES" i="1" dirty="0" smtClean="0">
                <a:latin typeface="Garamond" pitchFamily="18" charset="0"/>
              </a:rPr>
              <a:t>Madrid, España</a:t>
            </a:r>
            <a:endParaRPr lang="es-ES" i="1" dirty="0">
              <a:latin typeface="Garamond" pitchFamily="18" charset="0"/>
            </a:endParaRPr>
          </a:p>
          <a:p>
            <a:pPr algn="ctr"/>
            <a:r>
              <a:rPr lang="es-ES" dirty="0" smtClean="0">
                <a:latin typeface="Garamond" pitchFamily="18" charset="0"/>
                <a:hlinkClick r:id="rId3"/>
              </a:rPr>
              <a:t>nuria.badenes@ief.minhap.es</a:t>
            </a:r>
            <a:endParaRPr lang="es-ES" dirty="0" smtClean="0">
              <a:latin typeface="Garamond" pitchFamily="18" charset="0"/>
            </a:endParaRPr>
          </a:p>
          <a:p>
            <a:pPr algn="ctr"/>
            <a:endParaRPr lang="es-ES" dirty="0" smtClean="0">
              <a:latin typeface="Garamond" pitchFamily="18" charset="0"/>
            </a:endParaRPr>
          </a:p>
          <a:p>
            <a:pPr algn="ctr"/>
            <a:endParaRPr lang="es-ES" b="1" dirty="0">
              <a:latin typeface="Garamond" pitchFamily="18" charset="0"/>
            </a:endParaRPr>
          </a:p>
          <a:p>
            <a:pPr algn="ctr"/>
            <a:r>
              <a:rPr lang="es-ES" dirty="0" smtClean="0">
                <a:latin typeface="Garamond" pitchFamily="18" charset="0"/>
              </a:rPr>
              <a:t>Montevideo, Uruguay</a:t>
            </a:r>
          </a:p>
          <a:p>
            <a:pPr algn="ctr"/>
            <a:r>
              <a:rPr lang="es-ES" smtClean="0">
                <a:latin typeface="Garamond" pitchFamily="18" charset="0"/>
              </a:rPr>
              <a:t>19 a 23 de </a:t>
            </a:r>
            <a:r>
              <a:rPr lang="es-ES" dirty="0" smtClean="0">
                <a:latin typeface="Garamond" pitchFamily="18" charset="0"/>
              </a:rPr>
              <a:t>Octubre de 2015</a:t>
            </a:r>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357158" y="285728"/>
            <a:ext cx="8215370" cy="646331"/>
          </a:xfrm>
          <a:prstGeom prst="rect">
            <a:avLst/>
          </a:prstGeom>
          <a:noFill/>
        </p:spPr>
        <p:txBody>
          <a:bodyPr wrap="square" rtlCol="0">
            <a:spAutoFit/>
          </a:bodyPr>
          <a:lstStyle/>
          <a:p>
            <a:r>
              <a:rPr lang="es-ES" dirty="0" smtClean="0">
                <a:latin typeface="Garamond" pitchFamily="18" charset="0"/>
              </a:rPr>
              <a:t>Eficiencia en términos de input y output con 1 input y 1 output</a:t>
            </a:r>
          </a:p>
          <a:p>
            <a:endParaRPr lang="es-ES" dirty="0">
              <a:latin typeface="Garamond" pitchFamily="18" charset="0"/>
            </a:endParaRPr>
          </a:p>
        </p:txBody>
      </p:sp>
      <p:cxnSp>
        <p:nvCxnSpPr>
          <p:cNvPr id="5" name="4 Conector recto"/>
          <p:cNvCxnSpPr/>
          <p:nvPr/>
        </p:nvCxnSpPr>
        <p:spPr>
          <a:xfrm rot="5400000">
            <a:off x="-321503" y="2536025"/>
            <a:ext cx="307183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1214414" y="4071942"/>
            <a:ext cx="3714776" cy="1588"/>
          </a:xfrm>
          <a:prstGeom prst="line">
            <a:avLst/>
          </a:prstGeom>
        </p:spPr>
        <p:style>
          <a:lnRef idx="1">
            <a:schemeClr val="accent1"/>
          </a:lnRef>
          <a:fillRef idx="0">
            <a:schemeClr val="accent1"/>
          </a:fillRef>
          <a:effectRef idx="0">
            <a:schemeClr val="accent1"/>
          </a:effectRef>
          <a:fontRef idx="minor">
            <a:schemeClr val="tx1"/>
          </a:fontRef>
        </p:style>
      </p:cxnSp>
      <p:sp>
        <p:nvSpPr>
          <p:cNvPr id="9" name="8 Forma libre"/>
          <p:cNvSpPr/>
          <p:nvPr/>
        </p:nvSpPr>
        <p:spPr>
          <a:xfrm>
            <a:off x="1209964" y="2327564"/>
            <a:ext cx="3334327" cy="1764145"/>
          </a:xfrm>
          <a:custGeom>
            <a:avLst/>
            <a:gdLst>
              <a:gd name="connsiteX0" fmla="*/ 0 w 3334327"/>
              <a:gd name="connsiteY0" fmla="*/ 1764145 h 1764145"/>
              <a:gd name="connsiteX1" fmla="*/ 184727 w 3334327"/>
              <a:gd name="connsiteY1" fmla="*/ 1339272 h 1764145"/>
              <a:gd name="connsiteX2" fmla="*/ 701963 w 3334327"/>
              <a:gd name="connsiteY2" fmla="*/ 665018 h 1764145"/>
              <a:gd name="connsiteX3" fmla="*/ 1754909 w 3334327"/>
              <a:gd name="connsiteY3" fmla="*/ 175491 h 1764145"/>
              <a:gd name="connsiteX4" fmla="*/ 3334327 w 3334327"/>
              <a:gd name="connsiteY4" fmla="*/ 0 h 17641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34327" h="1764145">
                <a:moveTo>
                  <a:pt x="0" y="1764145"/>
                </a:moveTo>
                <a:cubicBezTo>
                  <a:pt x="33866" y="1643302"/>
                  <a:pt x="67733" y="1522460"/>
                  <a:pt x="184727" y="1339272"/>
                </a:cubicBezTo>
                <a:cubicBezTo>
                  <a:pt x="301721" y="1156084"/>
                  <a:pt x="440266" y="858981"/>
                  <a:pt x="701963" y="665018"/>
                </a:cubicBezTo>
                <a:cubicBezTo>
                  <a:pt x="963660" y="471055"/>
                  <a:pt x="1316182" y="286327"/>
                  <a:pt x="1754909" y="175491"/>
                </a:cubicBezTo>
                <a:cubicBezTo>
                  <a:pt x="2193636" y="64655"/>
                  <a:pt x="3334327" y="0"/>
                  <a:pt x="3334327" y="0"/>
                </a:cubicBez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11" name="10 Conector recto"/>
          <p:cNvCxnSpPr/>
          <p:nvPr/>
        </p:nvCxnSpPr>
        <p:spPr>
          <a:xfrm rot="5400000" flipH="1" flipV="1">
            <a:off x="1750993" y="3392487"/>
            <a:ext cx="1357322"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10800000">
            <a:off x="1214414" y="2714620"/>
            <a:ext cx="1214446"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357158" y="1214422"/>
            <a:ext cx="1000132" cy="369332"/>
          </a:xfrm>
          <a:prstGeom prst="rect">
            <a:avLst/>
          </a:prstGeom>
          <a:noFill/>
        </p:spPr>
        <p:txBody>
          <a:bodyPr wrap="square" rtlCol="0">
            <a:spAutoFit/>
          </a:bodyPr>
          <a:lstStyle/>
          <a:p>
            <a:r>
              <a:rPr lang="es-ES" dirty="0" smtClean="0">
                <a:latin typeface="Garamond" pitchFamily="18" charset="0"/>
              </a:rPr>
              <a:t>output</a:t>
            </a:r>
            <a:endParaRPr lang="es-ES" dirty="0">
              <a:latin typeface="Garamond" pitchFamily="18" charset="0"/>
            </a:endParaRPr>
          </a:p>
        </p:txBody>
      </p:sp>
      <p:sp>
        <p:nvSpPr>
          <p:cNvPr id="15" name="14 CuadroTexto"/>
          <p:cNvSpPr txBox="1"/>
          <p:nvPr/>
        </p:nvSpPr>
        <p:spPr>
          <a:xfrm>
            <a:off x="3929058" y="4143380"/>
            <a:ext cx="1000132" cy="369332"/>
          </a:xfrm>
          <a:prstGeom prst="rect">
            <a:avLst/>
          </a:prstGeom>
          <a:noFill/>
        </p:spPr>
        <p:txBody>
          <a:bodyPr wrap="square" rtlCol="0">
            <a:spAutoFit/>
          </a:bodyPr>
          <a:lstStyle/>
          <a:p>
            <a:r>
              <a:rPr lang="es-ES" dirty="0" smtClean="0">
                <a:latin typeface="Garamond" pitchFamily="18" charset="0"/>
              </a:rPr>
              <a:t>input</a:t>
            </a:r>
            <a:endParaRPr lang="es-ES" dirty="0">
              <a:latin typeface="Garamond" pitchFamily="18" charset="0"/>
            </a:endParaRPr>
          </a:p>
        </p:txBody>
      </p:sp>
      <p:sp>
        <p:nvSpPr>
          <p:cNvPr id="16" name="15 Elipse"/>
          <p:cNvSpPr/>
          <p:nvPr/>
        </p:nvSpPr>
        <p:spPr>
          <a:xfrm>
            <a:off x="2357422" y="3500438"/>
            <a:ext cx="71438"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9" name="18 Conector recto"/>
          <p:cNvCxnSpPr>
            <a:stCxn id="16" idx="3"/>
          </p:cNvCxnSpPr>
          <p:nvPr/>
        </p:nvCxnSpPr>
        <p:spPr>
          <a:xfrm rot="5400000">
            <a:off x="1785918" y="2989910"/>
            <a:ext cx="10462" cy="115347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2500298" y="3429000"/>
            <a:ext cx="357190" cy="369332"/>
          </a:xfrm>
          <a:prstGeom prst="rect">
            <a:avLst/>
          </a:prstGeom>
          <a:noFill/>
        </p:spPr>
        <p:txBody>
          <a:bodyPr wrap="square" rtlCol="0">
            <a:spAutoFit/>
          </a:bodyPr>
          <a:lstStyle/>
          <a:p>
            <a:r>
              <a:rPr lang="es-ES" dirty="0" smtClean="0">
                <a:latin typeface="Garamond" pitchFamily="18" charset="0"/>
              </a:rPr>
              <a:t>A</a:t>
            </a:r>
            <a:endParaRPr lang="es-ES" dirty="0">
              <a:latin typeface="Garamond" pitchFamily="18" charset="0"/>
            </a:endParaRPr>
          </a:p>
        </p:txBody>
      </p:sp>
      <p:sp>
        <p:nvSpPr>
          <p:cNvPr id="21" name="20 CuadroTexto"/>
          <p:cNvSpPr txBox="1"/>
          <p:nvPr/>
        </p:nvSpPr>
        <p:spPr>
          <a:xfrm>
            <a:off x="1000100" y="4214818"/>
            <a:ext cx="2143140" cy="369332"/>
          </a:xfrm>
          <a:prstGeom prst="rect">
            <a:avLst/>
          </a:prstGeom>
          <a:noFill/>
        </p:spPr>
        <p:txBody>
          <a:bodyPr wrap="square" rtlCol="0">
            <a:spAutoFit/>
          </a:bodyPr>
          <a:lstStyle/>
          <a:p>
            <a:r>
              <a:rPr lang="es-ES" dirty="0" smtClean="0">
                <a:latin typeface="Garamond" pitchFamily="18" charset="0"/>
              </a:rPr>
              <a:t>O   F	      G</a:t>
            </a:r>
            <a:endParaRPr lang="es-ES" dirty="0">
              <a:latin typeface="Garamond" pitchFamily="18" charset="0"/>
            </a:endParaRPr>
          </a:p>
        </p:txBody>
      </p:sp>
      <p:sp>
        <p:nvSpPr>
          <p:cNvPr id="22" name="21 CuadroTexto"/>
          <p:cNvSpPr txBox="1"/>
          <p:nvPr/>
        </p:nvSpPr>
        <p:spPr>
          <a:xfrm>
            <a:off x="500034" y="2571744"/>
            <a:ext cx="500066" cy="1754326"/>
          </a:xfrm>
          <a:prstGeom prst="rect">
            <a:avLst/>
          </a:prstGeom>
          <a:noFill/>
        </p:spPr>
        <p:txBody>
          <a:bodyPr wrap="square" rtlCol="0">
            <a:spAutoFit/>
          </a:bodyPr>
          <a:lstStyle/>
          <a:p>
            <a:r>
              <a:rPr lang="es-ES" dirty="0" smtClean="0">
                <a:latin typeface="Garamond" pitchFamily="18" charset="0"/>
              </a:rPr>
              <a:t>C</a:t>
            </a:r>
          </a:p>
          <a:p>
            <a:endParaRPr lang="es-ES" dirty="0" smtClean="0">
              <a:latin typeface="Garamond" pitchFamily="18" charset="0"/>
            </a:endParaRPr>
          </a:p>
          <a:p>
            <a:endParaRPr lang="es-ES" dirty="0" smtClean="0">
              <a:latin typeface="Garamond" pitchFamily="18" charset="0"/>
            </a:endParaRPr>
          </a:p>
          <a:p>
            <a:r>
              <a:rPr lang="es-ES" dirty="0" smtClean="0">
                <a:latin typeface="Garamond" pitchFamily="18" charset="0"/>
              </a:rPr>
              <a:t>D</a:t>
            </a:r>
          </a:p>
          <a:p>
            <a:endParaRPr lang="es-ES" dirty="0" smtClean="0"/>
          </a:p>
          <a:p>
            <a:endParaRPr lang="es-ES" dirty="0"/>
          </a:p>
        </p:txBody>
      </p:sp>
      <p:cxnSp>
        <p:nvCxnSpPr>
          <p:cNvPr id="24" name="23 Conector recto"/>
          <p:cNvCxnSpPr/>
          <p:nvPr/>
        </p:nvCxnSpPr>
        <p:spPr>
          <a:xfrm rot="5400000">
            <a:off x="1250133" y="3821909"/>
            <a:ext cx="500066" cy="15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24 CuadroTexto"/>
          <p:cNvSpPr txBox="1"/>
          <p:nvPr/>
        </p:nvSpPr>
        <p:spPr>
          <a:xfrm>
            <a:off x="2357422" y="2285992"/>
            <a:ext cx="571504" cy="369332"/>
          </a:xfrm>
          <a:prstGeom prst="rect">
            <a:avLst/>
          </a:prstGeom>
          <a:noFill/>
        </p:spPr>
        <p:txBody>
          <a:bodyPr wrap="square" rtlCol="0">
            <a:spAutoFit/>
          </a:bodyPr>
          <a:lstStyle/>
          <a:p>
            <a:r>
              <a:rPr lang="es-ES" dirty="0" smtClean="0">
                <a:latin typeface="Garamond" pitchFamily="18" charset="0"/>
              </a:rPr>
              <a:t>A’</a:t>
            </a:r>
            <a:r>
              <a:rPr lang="es-ES" dirty="0" smtClean="0"/>
              <a:t> </a:t>
            </a:r>
            <a:endParaRPr lang="es-ES" dirty="0"/>
          </a:p>
        </p:txBody>
      </p:sp>
      <p:sp>
        <p:nvSpPr>
          <p:cNvPr id="26" name="25 Elipse"/>
          <p:cNvSpPr/>
          <p:nvPr/>
        </p:nvSpPr>
        <p:spPr>
          <a:xfrm>
            <a:off x="1428728" y="3571876"/>
            <a:ext cx="71438"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28 Elipse"/>
          <p:cNvSpPr/>
          <p:nvPr/>
        </p:nvSpPr>
        <p:spPr>
          <a:xfrm>
            <a:off x="2357422" y="2643182"/>
            <a:ext cx="71438"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29 CuadroTexto"/>
          <p:cNvSpPr txBox="1"/>
          <p:nvPr/>
        </p:nvSpPr>
        <p:spPr>
          <a:xfrm>
            <a:off x="1071538" y="3143248"/>
            <a:ext cx="571504" cy="369332"/>
          </a:xfrm>
          <a:prstGeom prst="rect">
            <a:avLst/>
          </a:prstGeom>
          <a:noFill/>
        </p:spPr>
        <p:txBody>
          <a:bodyPr wrap="square" rtlCol="0">
            <a:spAutoFit/>
          </a:bodyPr>
          <a:lstStyle/>
          <a:p>
            <a:r>
              <a:rPr lang="es-ES" dirty="0" smtClean="0">
                <a:latin typeface="Garamond" pitchFamily="18" charset="0"/>
              </a:rPr>
              <a:t>  A’’</a:t>
            </a:r>
            <a:r>
              <a:rPr lang="es-ES" dirty="0" smtClean="0"/>
              <a:t> </a:t>
            </a:r>
            <a:endParaRPr lang="es-ES" dirty="0"/>
          </a:p>
        </p:txBody>
      </p:sp>
      <p:sp>
        <p:nvSpPr>
          <p:cNvPr id="31" name="30 CuadroTexto"/>
          <p:cNvSpPr txBox="1"/>
          <p:nvPr/>
        </p:nvSpPr>
        <p:spPr>
          <a:xfrm>
            <a:off x="4643438" y="928670"/>
            <a:ext cx="4143404" cy="5632311"/>
          </a:xfrm>
          <a:prstGeom prst="rect">
            <a:avLst/>
          </a:prstGeom>
          <a:noFill/>
        </p:spPr>
        <p:txBody>
          <a:bodyPr wrap="square" rtlCol="0">
            <a:spAutoFit/>
          </a:bodyPr>
          <a:lstStyle/>
          <a:p>
            <a:pPr algn="just"/>
            <a:r>
              <a:rPr lang="es-ES" dirty="0" smtClean="0">
                <a:latin typeface="Garamond" pitchFamily="18" charset="0"/>
              </a:rPr>
              <a:t>A es ineficiente. Para ser eficiente tendría que situarse en A’, A’’ o en un punto entre ambos.</a:t>
            </a:r>
          </a:p>
          <a:p>
            <a:pPr algn="just"/>
            <a:endParaRPr lang="es-ES" dirty="0" smtClean="0">
              <a:latin typeface="Garamond" pitchFamily="18" charset="0"/>
            </a:endParaRPr>
          </a:p>
          <a:p>
            <a:pPr algn="just"/>
            <a:r>
              <a:rPr lang="es-ES" u="sng" dirty="0" smtClean="0">
                <a:latin typeface="Garamond" pitchFamily="18" charset="0"/>
              </a:rPr>
              <a:t>En términos de output</a:t>
            </a:r>
            <a:r>
              <a:rPr lang="es-ES" dirty="0" smtClean="0">
                <a:latin typeface="Garamond" pitchFamily="18" charset="0"/>
              </a:rPr>
              <a:t>: para la utilización de inputs que hace (OG), debería producir OC en lugar de OD.</a:t>
            </a:r>
          </a:p>
          <a:p>
            <a:pPr algn="just"/>
            <a:endParaRPr lang="es-ES" dirty="0" smtClean="0">
              <a:latin typeface="Garamond" pitchFamily="18" charset="0"/>
            </a:endParaRPr>
          </a:p>
          <a:p>
            <a:pPr algn="just"/>
            <a:r>
              <a:rPr lang="es-ES" dirty="0" smtClean="0">
                <a:latin typeface="Garamond" pitchFamily="18" charset="0"/>
              </a:rPr>
              <a:t>Eficiencia (términos output): output real/output máximo=OD/OC</a:t>
            </a:r>
          </a:p>
          <a:p>
            <a:pPr algn="just"/>
            <a:endParaRPr lang="es-ES" dirty="0" smtClean="0">
              <a:latin typeface="Garamond" pitchFamily="18" charset="0"/>
            </a:endParaRPr>
          </a:p>
          <a:p>
            <a:pPr algn="just"/>
            <a:r>
              <a:rPr lang="es-ES" u="sng" dirty="0" smtClean="0">
                <a:latin typeface="Garamond" pitchFamily="18" charset="0"/>
              </a:rPr>
              <a:t>En términos de input</a:t>
            </a:r>
            <a:r>
              <a:rPr lang="es-ES" dirty="0" smtClean="0">
                <a:latin typeface="Garamond" pitchFamily="18" charset="0"/>
              </a:rPr>
              <a:t>: para el output que produce (OD) debería gastar OF inputs en lugar de OG </a:t>
            </a:r>
          </a:p>
          <a:p>
            <a:pPr algn="just"/>
            <a:endParaRPr lang="es-ES" dirty="0" smtClean="0">
              <a:latin typeface="Garamond" pitchFamily="18" charset="0"/>
            </a:endParaRPr>
          </a:p>
          <a:p>
            <a:pPr algn="just"/>
            <a:r>
              <a:rPr lang="es-ES" dirty="0" smtClean="0">
                <a:latin typeface="Garamond" pitchFamily="18" charset="0"/>
              </a:rPr>
              <a:t>Eficiencia (términos input): input mínimo/input real=OF/OG</a:t>
            </a:r>
          </a:p>
          <a:p>
            <a:pPr algn="just"/>
            <a:endParaRPr lang="es-ES" dirty="0" smtClean="0">
              <a:latin typeface="Garamond" pitchFamily="18" charset="0"/>
            </a:endParaRPr>
          </a:p>
          <a:p>
            <a:endParaRPr lang="es-ES" dirty="0" smtClean="0">
              <a:latin typeface="Garamond" pitchFamily="18" charset="0"/>
            </a:endParaRPr>
          </a:p>
          <a:p>
            <a:endParaRPr lang="es-ES" dirty="0">
              <a:latin typeface="Garamond"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251520" y="260648"/>
            <a:ext cx="8352928" cy="4801314"/>
          </a:xfrm>
          <a:prstGeom prst="rect">
            <a:avLst/>
          </a:prstGeom>
          <a:noFill/>
        </p:spPr>
        <p:txBody>
          <a:bodyPr wrap="square" rtlCol="0">
            <a:spAutoFit/>
          </a:bodyPr>
          <a:lstStyle/>
          <a:p>
            <a:r>
              <a:rPr lang="es-ES" b="1" dirty="0" smtClean="0">
                <a:solidFill>
                  <a:srgbClr val="C00000"/>
                </a:solidFill>
                <a:latin typeface="Garamond" pitchFamily="18" charset="0"/>
              </a:rPr>
              <a:t>Eficiencia económica: Evaluación de proyectos</a:t>
            </a:r>
          </a:p>
          <a:p>
            <a:endParaRPr lang="es-ES" dirty="0" smtClean="0">
              <a:effectLst>
                <a:outerShdw blurRad="38100" dist="38100" dir="2700000" algn="tl">
                  <a:srgbClr val="000000">
                    <a:alpha val="43137"/>
                  </a:srgbClr>
                </a:outerShdw>
              </a:effectLst>
              <a:latin typeface="Garamond" pitchFamily="18" charset="0"/>
            </a:endParaRPr>
          </a:p>
          <a:p>
            <a:pPr algn="just"/>
            <a:r>
              <a:rPr lang="es-ES" dirty="0" smtClean="0">
                <a:latin typeface="Garamond" pitchFamily="18" charset="0"/>
              </a:rPr>
              <a:t>Una intervención pública es eficiente “económicamente” cuando los beneficios sociales que reporta son mayores que los costes. La eficiencia técnica o </a:t>
            </a:r>
            <a:r>
              <a:rPr lang="es-ES" dirty="0" err="1" smtClean="0">
                <a:latin typeface="Garamond" pitchFamily="18" charset="0"/>
              </a:rPr>
              <a:t>asignativa</a:t>
            </a:r>
            <a:r>
              <a:rPr lang="es-ES" dirty="0" smtClean="0">
                <a:latin typeface="Garamond" pitchFamily="18" charset="0"/>
              </a:rPr>
              <a:t> se ocupan de cómo debe realizarse un gasto. La económica trata de si el gasto debe realizarse o no.</a:t>
            </a:r>
          </a:p>
          <a:p>
            <a:pPr algn="just"/>
            <a:r>
              <a:rPr lang="es-ES" dirty="0" smtClean="0">
                <a:latin typeface="Garamond" pitchFamily="18" charset="0"/>
              </a:rPr>
              <a:t>Beneficios- Costes&gt;0 =</a:t>
            </a:r>
            <a:r>
              <a:rPr lang="es-ES" dirty="0" smtClean="0">
                <a:latin typeface="Garamond" pitchFamily="18" charset="0"/>
                <a:sym typeface="Wingdings" pitchFamily="2" charset="2"/>
              </a:rPr>
              <a:t> Eficiencia económica.</a:t>
            </a:r>
            <a:endParaRPr lang="es-ES" dirty="0" smtClean="0">
              <a:latin typeface="Garamond" pitchFamily="18" charset="0"/>
            </a:endParaRPr>
          </a:p>
          <a:p>
            <a:pPr algn="just"/>
            <a:endParaRPr lang="es-ES" dirty="0" smtClean="0">
              <a:latin typeface="Garamond" pitchFamily="18" charset="0"/>
            </a:endParaRPr>
          </a:p>
          <a:p>
            <a:pPr algn="just"/>
            <a:endParaRPr lang="es-ES" dirty="0" smtClean="0">
              <a:latin typeface="Garamond" pitchFamily="18" charset="0"/>
            </a:endParaRPr>
          </a:p>
          <a:p>
            <a:pPr algn="just"/>
            <a:r>
              <a:rPr lang="es-ES" dirty="0" smtClean="0">
                <a:latin typeface="Garamond" pitchFamily="18" charset="0"/>
              </a:rPr>
              <a:t>Cuanto mayor sea la eficiencia técnica y </a:t>
            </a:r>
            <a:r>
              <a:rPr lang="es-ES" dirty="0" err="1" smtClean="0">
                <a:latin typeface="Garamond" pitchFamily="18" charset="0"/>
              </a:rPr>
              <a:t>asignativa</a:t>
            </a:r>
            <a:r>
              <a:rPr lang="es-ES" dirty="0" smtClean="0">
                <a:latin typeface="Garamond" pitchFamily="18" charset="0"/>
              </a:rPr>
              <a:t>, mayor será la económica </a:t>
            </a:r>
          </a:p>
          <a:p>
            <a:pPr algn="just"/>
            <a:endParaRPr lang="es-ES" dirty="0" smtClean="0">
              <a:latin typeface="Garamond" pitchFamily="18" charset="0"/>
            </a:endParaRPr>
          </a:p>
          <a:p>
            <a:pPr algn="just"/>
            <a:r>
              <a:rPr lang="es-ES" dirty="0" smtClean="0">
                <a:latin typeface="Garamond" pitchFamily="18" charset="0"/>
              </a:rPr>
              <a:t>El problema reside en las valoraciones, tanto de costes (más sencilla) como de los beneficios.</a:t>
            </a:r>
          </a:p>
          <a:p>
            <a:pPr algn="just"/>
            <a:endParaRPr lang="es-ES" dirty="0" smtClean="0">
              <a:latin typeface="Garamond" pitchFamily="18" charset="0"/>
            </a:endParaRPr>
          </a:p>
          <a:p>
            <a:pPr algn="just"/>
            <a:r>
              <a:rPr lang="es-ES" dirty="0" smtClean="0">
                <a:latin typeface="Garamond" pitchFamily="18" charset="0"/>
              </a:rPr>
              <a:t>Existen técnicas alternativas de comparación de los costes en los que se incurre y los beneficios o los logros conseguidos.</a:t>
            </a:r>
          </a:p>
          <a:p>
            <a:endParaRPr lang="es-ES" dirty="0" smtClean="0">
              <a:effectLst>
                <a:outerShdw blurRad="38100" dist="38100" dir="2700000" algn="tl">
                  <a:srgbClr val="000000">
                    <a:alpha val="43137"/>
                  </a:srgbClr>
                </a:outerShdw>
              </a:effectLst>
              <a:latin typeface="Garamond" pitchFamily="18" charset="0"/>
            </a:endParaRPr>
          </a:p>
          <a:p>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2 CuadroTexto"/>
          <p:cNvSpPr txBox="1">
            <a:spLocks noChangeArrowheads="1"/>
          </p:cNvSpPr>
          <p:nvPr/>
        </p:nvSpPr>
        <p:spPr bwMode="auto">
          <a:xfrm>
            <a:off x="428596" y="285728"/>
            <a:ext cx="8186766" cy="5909310"/>
          </a:xfrm>
          <a:prstGeom prst="rect">
            <a:avLst/>
          </a:prstGeom>
          <a:noFill/>
          <a:ln w="9525">
            <a:noFill/>
            <a:miter lim="800000"/>
            <a:headEnd/>
            <a:tailEnd/>
          </a:ln>
        </p:spPr>
        <p:txBody>
          <a:bodyPr wrap="square">
            <a:spAutoFit/>
          </a:bodyPr>
          <a:lstStyle/>
          <a:p>
            <a:pPr algn="just">
              <a:defRPr/>
            </a:pPr>
            <a:r>
              <a:rPr lang="es-ES" dirty="0">
                <a:latin typeface="Garamond" pitchFamily="18" charset="0"/>
              </a:rPr>
              <a:t>Centrándonos en las </a:t>
            </a:r>
            <a:r>
              <a:rPr lang="es-ES" u="sng" dirty="0">
                <a:latin typeface="Garamond" pitchFamily="18" charset="0"/>
              </a:rPr>
              <a:t>evaluaciones económicas, y dependiendo de la comparación de costes y resultados</a:t>
            </a:r>
            <a:r>
              <a:rPr lang="es-ES" dirty="0">
                <a:latin typeface="Garamond" pitchFamily="18" charset="0"/>
              </a:rPr>
              <a:t> que se utilice, es posible distinguir cinco tipos de evaluación alternativa.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Las </a:t>
            </a:r>
            <a:r>
              <a:rPr lang="es-ES" dirty="0">
                <a:latin typeface="Garamond" pitchFamily="18" charset="0"/>
              </a:rPr>
              <a:t>evaluaciones económicas se basan en un análisis comparativo y sistemático de dos o más alternativas sobre la base de los costes y resultados que cada una de ellas genera. El término “evaluación económica” debe reservarse los casos para los que se incorpora tanto una medida de coste como de resultado.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Sin </a:t>
            </a:r>
            <a:r>
              <a:rPr lang="es-ES" dirty="0">
                <a:latin typeface="Garamond" pitchFamily="18" charset="0"/>
              </a:rPr>
              <a:t>negar la utilidad de los estudios que comparan simplemente resultados, o simplemente costes, hay que tener en cuenta que son insuficientes como mecanismos para la evaluación de la actuación pública, ya que tan poco sentido tiene escoger la actuación más barata sin conocer los resultados que genera, como escoger la de mejores resultados sin haber considerado lo que cuesta.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La </a:t>
            </a:r>
            <a:r>
              <a:rPr lang="es-ES" dirty="0">
                <a:latin typeface="Garamond" pitchFamily="18" charset="0"/>
              </a:rPr>
              <a:t>forma de medición de los resultados es lo que determina la tipología: </a:t>
            </a:r>
            <a:endParaRPr lang="es-ES" dirty="0" smtClean="0">
              <a:latin typeface="Garamond" pitchFamily="18" charset="0"/>
            </a:endParaRPr>
          </a:p>
          <a:p>
            <a:pPr lvl="1" algn="just">
              <a:buFontTx/>
              <a:buChar char="-"/>
              <a:defRPr/>
            </a:pPr>
            <a:r>
              <a:rPr lang="es-ES" b="1" dirty="0" smtClean="0">
                <a:latin typeface="Garamond" pitchFamily="18" charset="0"/>
              </a:rPr>
              <a:t>coste-minimización</a:t>
            </a:r>
          </a:p>
          <a:p>
            <a:pPr lvl="1" algn="just">
              <a:buFontTx/>
              <a:buChar char="-"/>
              <a:defRPr/>
            </a:pPr>
            <a:r>
              <a:rPr lang="es-ES" b="1" dirty="0" smtClean="0">
                <a:latin typeface="Garamond" pitchFamily="18" charset="0"/>
              </a:rPr>
              <a:t>coste-efectividad</a:t>
            </a:r>
          </a:p>
          <a:p>
            <a:pPr lvl="1" algn="just">
              <a:buFontTx/>
              <a:buChar char="-"/>
              <a:defRPr/>
            </a:pPr>
            <a:r>
              <a:rPr lang="es-ES" b="1" dirty="0" smtClean="0">
                <a:latin typeface="Garamond" pitchFamily="18" charset="0"/>
              </a:rPr>
              <a:t>coste-consecuencias</a:t>
            </a:r>
          </a:p>
          <a:p>
            <a:pPr lvl="1" algn="just">
              <a:buFontTx/>
              <a:buChar char="-"/>
              <a:defRPr/>
            </a:pPr>
            <a:r>
              <a:rPr lang="es-ES" b="1" dirty="0" smtClean="0">
                <a:latin typeface="Garamond" pitchFamily="18" charset="0"/>
              </a:rPr>
              <a:t>coste-utilidad y</a:t>
            </a:r>
          </a:p>
          <a:p>
            <a:pPr lvl="1" algn="just">
              <a:buFontTx/>
              <a:buChar char="-"/>
              <a:defRPr/>
            </a:pPr>
            <a:r>
              <a:rPr lang="es-ES" b="1" dirty="0" smtClean="0">
                <a:latin typeface="Garamond" pitchFamily="18" charset="0"/>
              </a:rPr>
              <a:t>coste-beneficio</a:t>
            </a:r>
            <a:r>
              <a:rPr lang="es-ES" dirty="0">
                <a:latin typeface="Garamond" pitchFamily="18" charset="0"/>
              </a:rPr>
              <a:t>. </a:t>
            </a:r>
          </a:p>
          <a:p>
            <a:pPr>
              <a:defRPr/>
            </a:pPr>
            <a:endParaRPr lang="es-ES" dirty="0">
              <a:latin typeface="Garamond" pitchFamily="18" charset="0"/>
            </a:endParaRPr>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2 CuadroTexto"/>
          <p:cNvSpPr txBox="1">
            <a:spLocks noChangeArrowheads="1"/>
          </p:cNvSpPr>
          <p:nvPr/>
        </p:nvSpPr>
        <p:spPr bwMode="auto">
          <a:xfrm>
            <a:off x="428596" y="285728"/>
            <a:ext cx="8229600" cy="5909310"/>
          </a:xfrm>
          <a:prstGeom prst="rect">
            <a:avLst/>
          </a:prstGeom>
          <a:noFill/>
          <a:ln w="9525">
            <a:noFill/>
            <a:miter lim="800000"/>
            <a:headEnd/>
            <a:tailEnd/>
          </a:ln>
        </p:spPr>
        <p:txBody>
          <a:bodyPr>
            <a:spAutoFit/>
          </a:bodyPr>
          <a:lstStyle/>
          <a:p>
            <a:pPr algn="just">
              <a:defRPr/>
            </a:pPr>
            <a:r>
              <a:rPr lang="es-ES" b="1" dirty="0" smtClean="0">
                <a:latin typeface="Garamond" pitchFamily="18" charset="0"/>
              </a:rPr>
              <a:t>Coste minimización</a:t>
            </a:r>
            <a:r>
              <a:rPr lang="es-ES" dirty="0" smtClean="0">
                <a:latin typeface="Garamond" pitchFamily="18" charset="0"/>
              </a:rPr>
              <a:t>:</a:t>
            </a:r>
          </a:p>
          <a:p>
            <a:pPr algn="just">
              <a:defRPr/>
            </a:pPr>
            <a:endParaRPr lang="es-ES" dirty="0" smtClean="0">
              <a:latin typeface="Garamond" pitchFamily="18" charset="0"/>
            </a:endParaRPr>
          </a:p>
          <a:p>
            <a:pPr algn="just">
              <a:defRPr/>
            </a:pPr>
            <a:r>
              <a:rPr lang="es-ES" dirty="0" smtClean="0">
                <a:latin typeface="Garamond" pitchFamily="18" charset="0"/>
              </a:rPr>
              <a:t>Entre las evaluaciones económicas, es la más sencilla, </a:t>
            </a:r>
            <a:r>
              <a:rPr lang="es-ES" dirty="0">
                <a:latin typeface="Garamond" pitchFamily="18" charset="0"/>
              </a:rPr>
              <a:t>porque al centrarse exclusivamente en la comparación de los costes, no presenta dificultades de medición de los resultados.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Simplemente </a:t>
            </a:r>
            <a:r>
              <a:rPr lang="es-ES" dirty="0">
                <a:latin typeface="Garamond" pitchFamily="18" charset="0"/>
              </a:rPr>
              <a:t>compara los costes de distintas alternativas, por lo que su resultado es válido exclusivamente en casos en los que se presupone que los </a:t>
            </a:r>
            <a:r>
              <a:rPr lang="es-ES" b="1" dirty="0">
                <a:latin typeface="Garamond" pitchFamily="18" charset="0"/>
              </a:rPr>
              <a:t>efectos logrados por las actuaciones son los mismos</a:t>
            </a:r>
            <a:r>
              <a:rPr lang="es-ES" dirty="0">
                <a:latin typeface="Garamond" pitchFamily="18" charset="0"/>
              </a:rPr>
              <a:t>. Esta situación se da cuando los objetivos que han de alcanzarse están preestablecidos por alguna norma, ley o acuerdo. Por ejemplo la escolarización obligatoria entre determinadas edades, la prestación universal de determinado servicio sanitario, la reducción de gases contaminantes hasta un nivel predeterminado, o la construcción de un número fijo de kilómetros de autovía</a:t>
            </a:r>
            <a:r>
              <a:rPr lang="es-ES" dirty="0" smtClean="0">
                <a:latin typeface="Garamond" pitchFamily="18" charset="0"/>
              </a:rPr>
              <a:t>.</a:t>
            </a:r>
          </a:p>
          <a:p>
            <a:pPr algn="just">
              <a:defRPr/>
            </a:pPr>
            <a:endParaRPr lang="es-ES" dirty="0" smtClean="0">
              <a:latin typeface="Garamond" pitchFamily="18" charset="0"/>
            </a:endParaRPr>
          </a:p>
          <a:p>
            <a:pPr algn="just">
              <a:defRPr/>
            </a:pPr>
            <a:r>
              <a:rPr lang="es-ES" dirty="0" smtClean="0">
                <a:latin typeface="Garamond" pitchFamily="18" charset="0"/>
              </a:rPr>
              <a:t>La </a:t>
            </a:r>
            <a:r>
              <a:rPr lang="es-ES" dirty="0">
                <a:latin typeface="Garamond" pitchFamily="18" charset="0"/>
              </a:rPr>
              <a:t>evaluación del output público presenta numerosas dificultades, por ello, dentro del ámbito de la evaluación económica existen distintas metodologías que comparan el coste de la intervención pública (más fácil de cuantificar) con distintas medidas de los efectos causados por la intervención pública, en función de las alternativas de medición. Es importante tener en cuenta que </a:t>
            </a:r>
            <a:r>
              <a:rPr lang="es-ES" u="sng" dirty="0">
                <a:latin typeface="Garamond" pitchFamily="18" charset="0"/>
              </a:rPr>
              <a:t>no siempre es posible comparar el coste de la intervención y los resultados en términos monetarios</a:t>
            </a:r>
            <a:r>
              <a:rPr lang="es-ES" dirty="0">
                <a:latin typeface="Garamond" pitchFamily="18" charset="0"/>
              </a:rPr>
              <a:t>, solamente el análisis coste-beneficio realiza ese tipo de comparación, con las dificultades que implica la valoración económica por el lado del beneficio.  </a:t>
            </a:r>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2 CuadroTexto"/>
          <p:cNvSpPr txBox="1">
            <a:spLocks noChangeArrowheads="1"/>
          </p:cNvSpPr>
          <p:nvPr/>
        </p:nvSpPr>
        <p:spPr bwMode="auto">
          <a:xfrm>
            <a:off x="285720" y="571480"/>
            <a:ext cx="8358246" cy="4247317"/>
          </a:xfrm>
          <a:prstGeom prst="rect">
            <a:avLst/>
          </a:prstGeom>
          <a:noFill/>
          <a:ln w="9525">
            <a:noFill/>
            <a:miter lim="800000"/>
            <a:headEnd/>
            <a:tailEnd/>
          </a:ln>
        </p:spPr>
        <p:txBody>
          <a:bodyPr wrap="square">
            <a:spAutoFit/>
          </a:bodyPr>
          <a:lstStyle/>
          <a:p>
            <a:pPr algn="just">
              <a:defRPr/>
            </a:pPr>
            <a:r>
              <a:rPr lang="es-ES" b="1" dirty="0" smtClean="0">
                <a:latin typeface="Garamond" pitchFamily="18" charset="0"/>
              </a:rPr>
              <a:t>Coste-efectividad:</a:t>
            </a:r>
          </a:p>
          <a:p>
            <a:pPr algn="just">
              <a:defRPr/>
            </a:pPr>
            <a:endParaRPr lang="es-ES" dirty="0" smtClean="0">
              <a:latin typeface="Garamond" pitchFamily="18" charset="0"/>
            </a:endParaRPr>
          </a:p>
          <a:p>
            <a:pPr algn="just">
              <a:defRPr/>
            </a:pPr>
            <a:r>
              <a:rPr lang="es-ES" dirty="0" smtClean="0">
                <a:latin typeface="Garamond" pitchFamily="18" charset="0"/>
              </a:rPr>
              <a:t>Dentro </a:t>
            </a:r>
            <a:r>
              <a:rPr lang="es-ES" dirty="0">
                <a:latin typeface="Garamond" pitchFamily="18" charset="0"/>
              </a:rPr>
              <a:t>del concepto de evaluación coste efectividad se entiende la opción de valoración de resultados en unidades no monetarias (ya sean físicas o naturales) y compararlas con los costes monetarios de la actuación.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El </a:t>
            </a:r>
            <a:r>
              <a:rPr lang="es-ES" dirty="0">
                <a:latin typeface="Garamond" pitchFamily="18" charset="0"/>
              </a:rPr>
              <a:t>objetivo final pretendido es obtener el cociente entre coste y efectividad, que indique lo que cuesta generar un incremento en la unidad que mide los resultados (por ejemplo años de vida ganados, número de niños escolarizados, delitos evitados, pasajeros transportados…).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Debido </a:t>
            </a:r>
            <a:r>
              <a:rPr lang="es-ES" dirty="0">
                <a:latin typeface="Garamond" pitchFamily="18" charset="0"/>
              </a:rPr>
              <a:t>a que el análisis coste efectividad se utiliza para comparar distintos proyectos, los ratios coste-efectividad se han de calcular en términos incrementales, es decir, de modo que expresen cuál es el coste adicional del programa A frente al B por conseguir un pasajero más transportado, un delito más evitado o un año más de vida. </a:t>
            </a:r>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cxnSp>
        <p:nvCxnSpPr>
          <p:cNvPr id="8" name="7 Conector recto"/>
          <p:cNvCxnSpPr/>
          <p:nvPr/>
        </p:nvCxnSpPr>
        <p:spPr>
          <a:xfrm rot="5400000">
            <a:off x="-1285916" y="2786058"/>
            <a:ext cx="40005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a:off x="714348" y="4786322"/>
            <a:ext cx="4500594"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10 Forma libre"/>
          <p:cNvSpPr/>
          <p:nvPr/>
        </p:nvSpPr>
        <p:spPr>
          <a:xfrm>
            <a:off x="720436" y="1297709"/>
            <a:ext cx="5061528" cy="3515976"/>
          </a:xfrm>
          <a:custGeom>
            <a:avLst/>
            <a:gdLst>
              <a:gd name="connsiteX0" fmla="*/ 0 w 5061528"/>
              <a:gd name="connsiteY0" fmla="*/ 3495964 h 3515976"/>
              <a:gd name="connsiteX1" fmla="*/ 969819 w 5061528"/>
              <a:gd name="connsiteY1" fmla="*/ 3412836 h 3515976"/>
              <a:gd name="connsiteX2" fmla="*/ 2272146 w 5061528"/>
              <a:gd name="connsiteY2" fmla="*/ 2877127 h 3515976"/>
              <a:gd name="connsiteX3" fmla="*/ 3232728 w 5061528"/>
              <a:gd name="connsiteY3" fmla="*/ 1408546 h 3515976"/>
              <a:gd name="connsiteX4" fmla="*/ 3759200 w 5061528"/>
              <a:gd name="connsiteY4" fmla="*/ 226291 h 3515976"/>
              <a:gd name="connsiteX5" fmla="*/ 5061528 w 5061528"/>
              <a:gd name="connsiteY5" fmla="*/ 50800 h 3515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1528" h="3515976">
                <a:moveTo>
                  <a:pt x="0" y="3495964"/>
                </a:moveTo>
                <a:cubicBezTo>
                  <a:pt x="295564" y="3505970"/>
                  <a:pt x="591128" y="3515976"/>
                  <a:pt x="969819" y="3412836"/>
                </a:cubicBezTo>
                <a:cubicBezTo>
                  <a:pt x="1348510" y="3309696"/>
                  <a:pt x="1894995" y="3211175"/>
                  <a:pt x="2272146" y="2877127"/>
                </a:cubicBezTo>
                <a:cubicBezTo>
                  <a:pt x="2649298" y="2543079"/>
                  <a:pt x="2984886" y="1850352"/>
                  <a:pt x="3232728" y="1408546"/>
                </a:cubicBezTo>
                <a:cubicBezTo>
                  <a:pt x="3480570" y="966740"/>
                  <a:pt x="3454400" y="452582"/>
                  <a:pt x="3759200" y="226291"/>
                </a:cubicBezTo>
                <a:cubicBezTo>
                  <a:pt x="4064000" y="0"/>
                  <a:pt x="4836777" y="89285"/>
                  <a:pt x="5061528" y="50800"/>
                </a:cubicBezTo>
              </a:path>
            </a:pathLst>
          </a:cu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
          </a:p>
        </p:txBody>
      </p:sp>
      <p:sp>
        <p:nvSpPr>
          <p:cNvPr id="12" name="11 Forma libre"/>
          <p:cNvSpPr/>
          <p:nvPr/>
        </p:nvSpPr>
        <p:spPr>
          <a:xfrm>
            <a:off x="738909" y="2262909"/>
            <a:ext cx="5024582" cy="2521527"/>
          </a:xfrm>
          <a:custGeom>
            <a:avLst/>
            <a:gdLst>
              <a:gd name="connsiteX0" fmla="*/ 0 w 5024582"/>
              <a:gd name="connsiteY0" fmla="*/ 2521527 h 2521527"/>
              <a:gd name="connsiteX1" fmla="*/ 572655 w 5024582"/>
              <a:gd name="connsiteY1" fmla="*/ 2170546 h 2521527"/>
              <a:gd name="connsiteX2" fmla="*/ 1505527 w 5024582"/>
              <a:gd name="connsiteY2" fmla="*/ 895927 h 2521527"/>
              <a:gd name="connsiteX3" fmla="*/ 2355273 w 5024582"/>
              <a:gd name="connsiteY3" fmla="*/ 230909 h 2521527"/>
              <a:gd name="connsiteX4" fmla="*/ 5024582 w 5024582"/>
              <a:gd name="connsiteY4" fmla="*/ 0 h 2521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24582" h="2521527">
                <a:moveTo>
                  <a:pt x="0" y="2521527"/>
                </a:moveTo>
                <a:cubicBezTo>
                  <a:pt x="160867" y="2481503"/>
                  <a:pt x="321734" y="2441479"/>
                  <a:pt x="572655" y="2170546"/>
                </a:cubicBezTo>
                <a:cubicBezTo>
                  <a:pt x="823576" y="1899613"/>
                  <a:pt x="1208424" y="1219200"/>
                  <a:pt x="1505527" y="895927"/>
                </a:cubicBezTo>
                <a:cubicBezTo>
                  <a:pt x="1802630" y="572654"/>
                  <a:pt x="1768764" y="380230"/>
                  <a:pt x="2355273" y="230909"/>
                </a:cubicBezTo>
                <a:cubicBezTo>
                  <a:pt x="2941782" y="81588"/>
                  <a:pt x="4588934" y="43103"/>
                  <a:pt x="5024582" y="0"/>
                </a:cubicBezTo>
              </a:path>
            </a:pathLst>
          </a:custGeom>
        </p:spPr>
        <p:style>
          <a:lnRef idx="3">
            <a:schemeClr val="dk1"/>
          </a:lnRef>
          <a:fillRef idx="0">
            <a:schemeClr val="dk1"/>
          </a:fillRef>
          <a:effectRef idx="2">
            <a:schemeClr val="dk1"/>
          </a:effectRef>
          <a:fontRef idx="minor">
            <a:schemeClr val="tx1"/>
          </a:fontRef>
        </p:style>
        <p:txBody>
          <a:bodyPr rtlCol="0" anchor="ctr"/>
          <a:lstStyle/>
          <a:p>
            <a:pPr algn="ctr"/>
            <a:endParaRPr lang="es-ES"/>
          </a:p>
        </p:txBody>
      </p:sp>
      <p:sp>
        <p:nvSpPr>
          <p:cNvPr id="13" name="12 CuadroTexto"/>
          <p:cNvSpPr txBox="1"/>
          <p:nvPr/>
        </p:nvSpPr>
        <p:spPr>
          <a:xfrm>
            <a:off x="4786314" y="928670"/>
            <a:ext cx="1357322" cy="369332"/>
          </a:xfrm>
          <a:prstGeom prst="rect">
            <a:avLst/>
          </a:prstGeom>
          <a:noFill/>
        </p:spPr>
        <p:txBody>
          <a:bodyPr wrap="square" rtlCol="0">
            <a:spAutoFit/>
          </a:bodyPr>
          <a:lstStyle/>
          <a:p>
            <a:r>
              <a:rPr lang="es-ES" dirty="0" smtClean="0">
                <a:solidFill>
                  <a:srgbClr val="C00000"/>
                </a:solidFill>
                <a:latin typeface="Garamond" pitchFamily="18" charset="0"/>
              </a:rPr>
              <a:t>Programa 2</a:t>
            </a:r>
            <a:endParaRPr lang="es-ES" dirty="0">
              <a:solidFill>
                <a:srgbClr val="C00000"/>
              </a:solidFill>
              <a:latin typeface="Garamond" pitchFamily="18" charset="0"/>
            </a:endParaRPr>
          </a:p>
        </p:txBody>
      </p:sp>
      <p:sp>
        <p:nvSpPr>
          <p:cNvPr id="14" name="13 CuadroTexto"/>
          <p:cNvSpPr txBox="1"/>
          <p:nvPr/>
        </p:nvSpPr>
        <p:spPr>
          <a:xfrm>
            <a:off x="4857752" y="2357430"/>
            <a:ext cx="1357322" cy="369332"/>
          </a:xfrm>
          <a:prstGeom prst="rect">
            <a:avLst/>
          </a:prstGeom>
          <a:noFill/>
        </p:spPr>
        <p:txBody>
          <a:bodyPr wrap="square" rtlCol="0">
            <a:spAutoFit/>
          </a:bodyPr>
          <a:lstStyle/>
          <a:p>
            <a:r>
              <a:rPr lang="es-ES" dirty="0" smtClean="0">
                <a:latin typeface="Garamond" pitchFamily="18" charset="0"/>
              </a:rPr>
              <a:t>Programa 1</a:t>
            </a:r>
            <a:endParaRPr lang="es-ES" dirty="0">
              <a:latin typeface="Garamond" pitchFamily="18" charset="0"/>
            </a:endParaRPr>
          </a:p>
        </p:txBody>
      </p:sp>
      <p:sp>
        <p:nvSpPr>
          <p:cNvPr id="15" name="14 CuadroTexto"/>
          <p:cNvSpPr txBox="1"/>
          <p:nvPr/>
        </p:nvSpPr>
        <p:spPr>
          <a:xfrm>
            <a:off x="4357686" y="4786322"/>
            <a:ext cx="1785950" cy="369332"/>
          </a:xfrm>
          <a:prstGeom prst="rect">
            <a:avLst/>
          </a:prstGeom>
          <a:noFill/>
        </p:spPr>
        <p:txBody>
          <a:bodyPr wrap="square" rtlCol="0">
            <a:spAutoFit/>
          </a:bodyPr>
          <a:lstStyle/>
          <a:p>
            <a:r>
              <a:rPr lang="es-ES" dirty="0" smtClean="0">
                <a:latin typeface="Garamond" pitchFamily="18" charset="0"/>
              </a:rPr>
              <a:t>Coste</a:t>
            </a:r>
            <a:endParaRPr lang="es-ES" dirty="0">
              <a:latin typeface="Garamond" pitchFamily="18" charset="0"/>
            </a:endParaRPr>
          </a:p>
        </p:txBody>
      </p:sp>
      <p:sp>
        <p:nvSpPr>
          <p:cNvPr id="16" name="15 CuadroTexto"/>
          <p:cNvSpPr txBox="1"/>
          <p:nvPr/>
        </p:nvSpPr>
        <p:spPr>
          <a:xfrm>
            <a:off x="500034" y="428604"/>
            <a:ext cx="1714512" cy="369332"/>
          </a:xfrm>
          <a:prstGeom prst="rect">
            <a:avLst/>
          </a:prstGeom>
          <a:noFill/>
        </p:spPr>
        <p:txBody>
          <a:bodyPr wrap="square" rtlCol="0">
            <a:spAutoFit/>
          </a:bodyPr>
          <a:lstStyle/>
          <a:p>
            <a:r>
              <a:rPr lang="es-ES" dirty="0" smtClean="0">
                <a:latin typeface="Garamond" pitchFamily="18" charset="0"/>
              </a:rPr>
              <a:t>Efectividad</a:t>
            </a:r>
            <a:endParaRPr lang="es-ES" dirty="0">
              <a:latin typeface="Garamond" pitchFamily="18" charset="0"/>
            </a:endParaRPr>
          </a:p>
        </p:txBody>
      </p:sp>
      <p:cxnSp>
        <p:nvCxnSpPr>
          <p:cNvPr id="18" name="17 Conector recto"/>
          <p:cNvCxnSpPr>
            <a:stCxn id="11" idx="0"/>
            <a:endCxn id="3" idx="0"/>
          </p:cNvCxnSpPr>
          <p:nvPr/>
        </p:nvCxnSpPr>
        <p:spPr>
          <a:xfrm flipV="1">
            <a:off x="720436" y="571480"/>
            <a:ext cx="3744407" cy="4222193"/>
          </a:xfrm>
          <a:prstGeom prst="line">
            <a:avLst/>
          </a:prstGeom>
        </p:spPr>
        <p:style>
          <a:lnRef idx="1">
            <a:schemeClr val="dk1"/>
          </a:lnRef>
          <a:fillRef idx="0">
            <a:schemeClr val="dk1"/>
          </a:fillRef>
          <a:effectRef idx="0">
            <a:schemeClr val="dk1"/>
          </a:effectRef>
          <a:fontRef idx="minor">
            <a:schemeClr val="tx1"/>
          </a:fontRef>
        </p:style>
      </p:cxnSp>
      <p:cxnSp>
        <p:nvCxnSpPr>
          <p:cNvPr id="20" name="19 Conector recto"/>
          <p:cNvCxnSpPr/>
          <p:nvPr/>
        </p:nvCxnSpPr>
        <p:spPr>
          <a:xfrm flipV="1">
            <a:off x="714348" y="928670"/>
            <a:ext cx="4357718" cy="3857652"/>
          </a:xfrm>
          <a:prstGeom prst="line">
            <a:avLst/>
          </a:prstGeom>
        </p:spPr>
        <p:style>
          <a:lnRef idx="1">
            <a:schemeClr val="accent2"/>
          </a:lnRef>
          <a:fillRef idx="0">
            <a:schemeClr val="accent2"/>
          </a:fillRef>
          <a:effectRef idx="0">
            <a:schemeClr val="accent2"/>
          </a:effectRef>
          <a:fontRef idx="minor">
            <a:schemeClr val="tx1"/>
          </a:fontRef>
        </p:style>
      </p:cxnSp>
      <p:sp>
        <p:nvSpPr>
          <p:cNvPr id="21" name="20 CuadroTexto"/>
          <p:cNvSpPr txBox="1"/>
          <p:nvPr/>
        </p:nvSpPr>
        <p:spPr>
          <a:xfrm>
            <a:off x="6000760" y="428604"/>
            <a:ext cx="3000396" cy="3600986"/>
          </a:xfrm>
          <a:prstGeom prst="rect">
            <a:avLst/>
          </a:prstGeom>
          <a:noFill/>
        </p:spPr>
        <p:txBody>
          <a:bodyPr wrap="square" rtlCol="0">
            <a:spAutoFit/>
          </a:bodyPr>
          <a:lstStyle/>
          <a:p>
            <a:pPr>
              <a:buFont typeface="Arial" pitchFamily="34" charset="0"/>
              <a:buChar char="•"/>
            </a:pPr>
            <a:r>
              <a:rPr lang="es-ES" dirty="0" smtClean="0"/>
              <a:t> </a:t>
            </a:r>
            <a:r>
              <a:rPr lang="es-ES" sz="1400" dirty="0" smtClean="0">
                <a:latin typeface="Garamond" pitchFamily="18" charset="0"/>
              </a:rPr>
              <a:t>Utilizar medidores de efectividad, no de carga de trabajo (no miden calidad ni efectividad, ej. Alumnos por clase)</a:t>
            </a:r>
          </a:p>
          <a:p>
            <a:pPr>
              <a:buFont typeface="Arial" pitchFamily="34" charset="0"/>
              <a:buChar char="•"/>
            </a:pPr>
            <a:r>
              <a:rPr lang="es-ES" sz="1400" dirty="0" smtClean="0">
                <a:latin typeface="Garamond" pitchFamily="18" charset="0"/>
              </a:rPr>
              <a:t> Para elegir es preciso saber si hay un objetivo marcado o una restricción en el coste</a:t>
            </a:r>
          </a:p>
          <a:p>
            <a:pPr>
              <a:buFont typeface="Arial" pitchFamily="34" charset="0"/>
              <a:buChar char="•"/>
            </a:pPr>
            <a:r>
              <a:rPr lang="es-ES" sz="1400" dirty="0" smtClean="0">
                <a:latin typeface="Garamond" pitchFamily="18" charset="0"/>
              </a:rPr>
              <a:t> El máximo ratio efectividad coste no es un buen criterio si hay restricciones de coste u objetivos predeterminados, pero es una buena guía</a:t>
            </a:r>
          </a:p>
          <a:p>
            <a:pPr>
              <a:buFont typeface="Arial" pitchFamily="34" charset="0"/>
              <a:buChar char="•"/>
            </a:pPr>
            <a:r>
              <a:rPr lang="es-ES" sz="1400" dirty="0" smtClean="0">
                <a:latin typeface="Garamond" pitchFamily="18" charset="0"/>
              </a:rPr>
              <a:t> Dada una limitación de coste C*, es más efectivo el programa 1</a:t>
            </a:r>
          </a:p>
          <a:p>
            <a:pPr>
              <a:buFont typeface="Arial" pitchFamily="34" charset="0"/>
              <a:buChar char="•"/>
            </a:pPr>
            <a:r>
              <a:rPr lang="es-ES" sz="1400" dirty="0" smtClean="0">
                <a:latin typeface="Garamond" pitchFamily="18" charset="0"/>
              </a:rPr>
              <a:t> Fijado el objetivo E*, es más barato el programa 2 </a:t>
            </a:r>
          </a:p>
          <a:p>
            <a:endParaRPr lang="es-ES" sz="1400" dirty="0"/>
          </a:p>
        </p:txBody>
      </p:sp>
      <p:cxnSp>
        <p:nvCxnSpPr>
          <p:cNvPr id="23" name="22 Conector recto"/>
          <p:cNvCxnSpPr/>
          <p:nvPr/>
        </p:nvCxnSpPr>
        <p:spPr>
          <a:xfrm rot="5400000" flipH="1" flipV="1">
            <a:off x="1678761" y="3679033"/>
            <a:ext cx="2214578"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6" name="25 Conector recto"/>
          <p:cNvCxnSpPr/>
          <p:nvPr/>
        </p:nvCxnSpPr>
        <p:spPr>
          <a:xfrm rot="10800000">
            <a:off x="714348" y="4357694"/>
            <a:ext cx="2071702"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rot="10800000" flipV="1">
            <a:off x="714348" y="2571744"/>
            <a:ext cx="2133616" cy="952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9" name="28 CuadroTexto"/>
          <p:cNvSpPr txBox="1"/>
          <p:nvPr/>
        </p:nvSpPr>
        <p:spPr>
          <a:xfrm>
            <a:off x="2643174" y="4857760"/>
            <a:ext cx="1643074" cy="523220"/>
          </a:xfrm>
          <a:prstGeom prst="rect">
            <a:avLst/>
          </a:prstGeom>
          <a:noFill/>
        </p:spPr>
        <p:txBody>
          <a:bodyPr wrap="square" rtlCol="0">
            <a:spAutoFit/>
          </a:bodyPr>
          <a:lstStyle/>
          <a:p>
            <a:r>
              <a:rPr lang="es-ES" sz="1400" dirty="0" smtClean="0">
                <a:latin typeface="Garamond" pitchFamily="18" charset="0"/>
              </a:rPr>
              <a:t>C*: más efectivo programa 1 </a:t>
            </a:r>
            <a:endParaRPr lang="es-ES" sz="1400" dirty="0">
              <a:latin typeface="Garamond" pitchFamily="18" charset="0"/>
            </a:endParaRPr>
          </a:p>
        </p:txBody>
      </p:sp>
      <p:cxnSp>
        <p:nvCxnSpPr>
          <p:cNvPr id="31" name="30 Conector recto"/>
          <p:cNvCxnSpPr/>
          <p:nvPr/>
        </p:nvCxnSpPr>
        <p:spPr>
          <a:xfrm flipV="1">
            <a:off x="714348" y="2285992"/>
            <a:ext cx="4429156"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32 Conector recto"/>
          <p:cNvCxnSpPr/>
          <p:nvPr/>
        </p:nvCxnSpPr>
        <p:spPr>
          <a:xfrm rot="5400000">
            <a:off x="2893207" y="3536157"/>
            <a:ext cx="250033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rot="5400000">
            <a:off x="3965571" y="3535363"/>
            <a:ext cx="250033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5" name="34 CuadroTexto"/>
          <p:cNvSpPr txBox="1"/>
          <p:nvPr/>
        </p:nvSpPr>
        <p:spPr>
          <a:xfrm>
            <a:off x="357158" y="2071678"/>
            <a:ext cx="1428760" cy="523220"/>
          </a:xfrm>
          <a:prstGeom prst="rect">
            <a:avLst/>
          </a:prstGeom>
          <a:noFill/>
        </p:spPr>
        <p:txBody>
          <a:bodyPr wrap="square" rtlCol="0">
            <a:spAutoFit/>
          </a:bodyPr>
          <a:lstStyle/>
          <a:p>
            <a:r>
              <a:rPr lang="es-ES" sz="1400" dirty="0" smtClean="0">
                <a:latin typeface="Garamond" pitchFamily="18" charset="0"/>
              </a:rPr>
              <a:t>E*: más barato programa 2</a:t>
            </a:r>
            <a:endParaRPr lang="es-ES" sz="1400" dirty="0">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2 CuadroTexto"/>
          <p:cNvSpPr txBox="1">
            <a:spLocks noChangeArrowheads="1"/>
          </p:cNvSpPr>
          <p:nvPr/>
        </p:nvSpPr>
        <p:spPr bwMode="auto">
          <a:xfrm>
            <a:off x="428596" y="357166"/>
            <a:ext cx="8229600" cy="6093976"/>
          </a:xfrm>
          <a:prstGeom prst="rect">
            <a:avLst/>
          </a:prstGeom>
          <a:noFill/>
          <a:ln w="9525">
            <a:noFill/>
            <a:miter lim="800000"/>
            <a:headEnd/>
            <a:tailEnd/>
          </a:ln>
        </p:spPr>
        <p:txBody>
          <a:bodyPr>
            <a:spAutoFit/>
          </a:bodyPr>
          <a:lstStyle/>
          <a:p>
            <a:pPr algn="just">
              <a:defRPr/>
            </a:pPr>
            <a:r>
              <a:rPr lang="es-ES" dirty="0">
                <a:latin typeface="Garamond" pitchFamily="18" charset="0"/>
              </a:rPr>
              <a:t>El análisis </a:t>
            </a:r>
            <a:r>
              <a:rPr lang="es-ES" b="1" dirty="0">
                <a:latin typeface="Garamond" pitchFamily="18" charset="0"/>
              </a:rPr>
              <a:t>coste-efectividad</a:t>
            </a:r>
            <a:r>
              <a:rPr lang="es-ES" dirty="0">
                <a:latin typeface="Garamond" pitchFamily="18" charset="0"/>
              </a:rPr>
              <a:t> no ofrece una regla infalible para la toma de decisiones, ya que en muchas ocasiones, la medida de efectividad empleada no es una medida final, sino intermedia con respecto al objetivo que se quiere conseguir, y no se sabe cómo se vinculan los avances en un indicador intermedio con un resultado final.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Ejemplo: si </a:t>
            </a:r>
            <a:r>
              <a:rPr lang="es-ES" dirty="0">
                <a:latin typeface="Garamond" pitchFamily="18" charset="0"/>
              </a:rPr>
              <a:t>se están comparando programas alternativos que pretenden mejorar la alfabetización de niños pero se utiliza como indicador de resultado la cantidad de niños escolarizados, no sabremos si el programa menos coste efectivo es el que finalmente logrará mayor alfabetización. </a:t>
            </a:r>
            <a:endParaRPr lang="es-ES" dirty="0" smtClean="0">
              <a:latin typeface="Garamond" pitchFamily="18" charset="0"/>
            </a:endParaRPr>
          </a:p>
          <a:p>
            <a:pPr algn="just">
              <a:defRPr/>
            </a:pPr>
            <a:endParaRPr lang="es-ES" dirty="0" smtClean="0">
              <a:latin typeface="Garamond" pitchFamily="18" charset="0"/>
            </a:endParaRPr>
          </a:p>
          <a:p>
            <a:pPr algn="just">
              <a:defRPr/>
            </a:pPr>
            <a:r>
              <a:rPr lang="es-ES" dirty="0" smtClean="0">
                <a:latin typeface="Garamond" pitchFamily="18" charset="0"/>
              </a:rPr>
              <a:t>Esto </a:t>
            </a:r>
            <a:r>
              <a:rPr lang="es-ES" dirty="0">
                <a:latin typeface="Garamond" pitchFamily="18" charset="0"/>
              </a:rPr>
              <a:t>se debe a que llevar a los niños al aula no es no es ni condición estrictamente necesaria ni suficiente para que aprendan a leer. La pregunta que se plantea es si es aconsejable gastar una unidad adicional en un programa que consigue más escolarización que otro sin saber si el alternativo finalmente formará mejor a los niños. Para la resolución de este tipo de problemas es aconsejable proceder de la forma siguiente</a:t>
            </a:r>
            <a:r>
              <a:rPr lang="es-ES" dirty="0" smtClean="0">
                <a:latin typeface="Garamond" pitchFamily="18" charset="0"/>
              </a:rPr>
              <a:t>:</a:t>
            </a:r>
          </a:p>
          <a:p>
            <a:pPr algn="just">
              <a:defRPr/>
            </a:pPr>
            <a:endParaRPr lang="es-ES" dirty="0">
              <a:latin typeface="Garamond" pitchFamily="18" charset="0"/>
            </a:endParaRPr>
          </a:p>
          <a:p>
            <a:pPr lvl="1" algn="just">
              <a:defRPr/>
            </a:pPr>
            <a:r>
              <a:rPr lang="es-ES" sz="1600" dirty="0">
                <a:latin typeface="Garamond" pitchFamily="18" charset="0"/>
              </a:rPr>
              <a:t>1) Escoger indicadores de efectividad finales, o lo más cercanos posibles al resultado final</a:t>
            </a:r>
          </a:p>
          <a:p>
            <a:pPr lvl="1" algn="just">
              <a:defRPr/>
            </a:pPr>
            <a:r>
              <a:rPr lang="es-ES" sz="1600" dirty="0">
                <a:latin typeface="Garamond" pitchFamily="18" charset="0"/>
              </a:rPr>
              <a:t>2) Si solamente se dispone de indicadores intermedios, es necesario acudir a la teoría o a la experiencia previa para vincular resultados intermedios y finales, y así escoger con coherencia.</a:t>
            </a:r>
          </a:p>
          <a:p>
            <a:pPr>
              <a:defRPr/>
            </a:pPr>
            <a:endParaRPr lang="es-ES" dirty="0"/>
          </a:p>
          <a:p>
            <a:pPr>
              <a:defRPr/>
            </a:pPr>
            <a:endParaRPr lang="es-ES" dirty="0"/>
          </a:p>
          <a:p>
            <a:pPr>
              <a:defRPr/>
            </a:pPr>
            <a:endParaRPr lang="es-ES" dirty="0"/>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2 CuadroTexto"/>
          <p:cNvSpPr txBox="1">
            <a:spLocks noChangeArrowheads="1"/>
          </p:cNvSpPr>
          <p:nvPr/>
        </p:nvSpPr>
        <p:spPr bwMode="auto">
          <a:xfrm>
            <a:off x="428596" y="500042"/>
            <a:ext cx="8229600" cy="5355312"/>
          </a:xfrm>
          <a:prstGeom prst="rect">
            <a:avLst/>
          </a:prstGeom>
          <a:noFill/>
          <a:ln w="9525">
            <a:noFill/>
            <a:miter lim="800000"/>
            <a:headEnd/>
            <a:tailEnd/>
          </a:ln>
        </p:spPr>
        <p:txBody>
          <a:bodyPr>
            <a:spAutoFit/>
          </a:bodyPr>
          <a:lstStyle/>
          <a:p>
            <a:pPr algn="just">
              <a:defRPr/>
            </a:pPr>
            <a:r>
              <a:rPr lang="es-ES" dirty="0">
                <a:latin typeface="Garamond" pitchFamily="18" charset="0"/>
              </a:rPr>
              <a:t>Como complemento al análisis coste-efectividad se puede utilizar el análisis </a:t>
            </a:r>
            <a:r>
              <a:rPr lang="es-ES" b="1" dirty="0">
                <a:latin typeface="Garamond" pitchFamily="18" charset="0"/>
              </a:rPr>
              <a:t>coste-consecuencias</a:t>
            </a:r>
            <a:r>
              <a:rPr lang="es-ES" dirty="0">
                <a:latin typeface="Garamond" pitchFamily="18" charset="0"/>
              </a:rPr>
              <a:t>. </a:t>
            </a:r>
            <a:endParaRPr lang="es-ES" dirty="0" smtClean="0">
              <a:latin typeface="Garamond" pitchFamily="18" charset="0"/>
            </a:endParaRPr>
          </a:p>
          <a:p>
            <a:pPr algn="just">
              <a:defRPr/>
            </a:pPr>
            <a:r>
              <a:rPr lang="es-ES" dirty="0" smtClean="0">
                <a:latin typeface="Garamond" pitchFamily="18" charset="0"/>
              </a:rPr>
              <a:t>Al </a:t>
            </a:r>
            <a:r>
              <a:rPr lang="es-ES" dirty="0">
                <a:latin typeface="Garamond" pitchFamily="18" charset="0"/>
              </a:rPr>
              <a:t>contrario que en el análisis de efectividad que sintetiza los resultados en una sola medida, el de consecuencias presenta todos los resultados derivados de una actuación frente al coste, dejando sea el decisor el que los pondere según su criterio. </a:t>
            </a:r>
            <a:endParaRPr lang="es-ES" dirty="0" smtClean="0">
              <a:latin typeface="Garamond" pitchFamily="18" charset="0"/>
            </a:endParaRPr>
          </a:p>
          <a:p>
            <a:pPr lvl="1" algn="just">
              <a:defRPr/>
            </a:pPr>
            <a:r>
              <a:rPr lang="es-ES" dirty="0" smtClean="0">
                <a:latin typeface="Garamond" pitchFamily="18" charset="0"/>
              </a:rPr>
              <a:t>El </a:t>
            </a:r>
            <a:r>
              <a:rPr lang="es-ES" u="sng" dirty="0">
                <a:latin typeface="Garamond" pitchFamily="18" charset="0"/>
              </a:rPr>
              <a:t>principal inconveniente </a:t>
            </a:r>
            <a:r>
              <a:rPr lang="es-ES" dirty="0">
                <a:latin typeface="Garamond" pitchFamily="18" charset="0"/>
              </a:rPr>
              <a:t>de este método (</a:t>
            </a:r>
            <a:r>
              <a:rPr lang="es-ES" dirty="0" err="1">
                <a:latin typeface="Garamond" pitchFamily="18" charset="0"/>
              </a:rPr>
              <a:t>Ivàlua</a:t>
            </a:r>
            <a:r>
              <a:rPr lang="es-ES" dirty="0">
                <a:latin typeface="Garamond" pitchFamily="18" charset="0"/>
              </a:rPr>
              <a:t>, 2009, página 9) reside en que no permite elaborar un ranking </a:t>
            </a:r>
            <a:r>
              <a:rPr lang="es-ES" dirty="0" smtClean="0">
                <a:latin typeface="Garamond" pitchFamily="18" charset="0"/>
              </a:rPr>
              <a:t>de </a:t>
            </a:r>
            <a:r>
              <a:rPr lang="es-ES" dirty="0">
                <a:latin typeface="Garamond" pitchFamily="18" charset="0"/>
              </a:rPr>
              <a:t>las actuaciones en función de su eficiencia porque los resultados están expresados en unidades de medida diferentes. </a:t>
            </a:r>
            <a:endParaRPr lang="es-ES" dirty="0" smtClean="0">
              <a:latin typeface="Garamond" pitchFamily="18" charset="0"/>
            </a:endParaRPr>
          </a:p>
          <a:p>
            <a:pPr lvl="1" algn="just">
              <a:defRPr/>
            </a:pPr>
            <a:r>
              <a:rPr lang="es-ES" dirty="0" smtClean="0">
                <a:latin typeface="Garamond" pitchFamily="18" charset="0"/>
              </a:rPr>
              <a:t>Su </a:t>
            </a:r>
            <a:r>
              <a:rPr lang="es-ES" u="sng" dirty="0">
                <a:latin typeface="Garamond" pitchFamily="18" charset="0"/>
              </a:rPr>
              <a:t>principal fortaleza </a:t>
            </a:r>
            <a:r>
              <a:rPr lang="es-ES" dirty="0">
                <a:latin typeface="Garamond" pitchFamily="18" charset="0"/>
              </a:rPr>
              <a:t>es ofrecer una idea clara y exhaustiva de todos los resultados de una intervención.</a:t>
            </a:r>
          </a:p>
          <a:p>
            <a:pPr algn="just">
              <a:defRPr/>
            </a:pPr>
            <a:endParaRPr lang="es-ES" dirty="0">
              <a:latin typeface="Garamond" pitchFamily="18" charset="0"/>
            </a:endParaRPr>
          </a:p>
          <a:p>
            <a:pPr algn="just">
              <a:defRPr/>
            </a:pPr>
            <a:r>
              <a:rPr lang="es-ES" dirty="0">
                <a:latin typeface="Garamond" pitchFamily="18" charset="0"/>
              </a:rPr>
              <a:t>El análisis </a:t>
            </a:r>
            <a:r>
              <a:rPr lang="es-ES" b="1" dirty="0">
                <a:latin typeface="Garamond" pitchFamily="18" charset="0"/>
              </a:rPr>
              <a:t>coste-utilidad s</a:t>
            </a:r>
            <a:r>
              <a:rPr lang="es-ES" dirty="0">
                <a:latin typeface="Garamond" pitchFamily="18" charset="0"/>
              </a:rPr>
              <a:t>e utiliza cuando una actuación pública genera varios resultados y éstos se miden utilizando un indicador sintético en términos de utilidad. Se ha utilizado con profusión en el ámbito sanitario, donde las intervenciones públicas se destinan no solamente a aumentar los años de vida, sino al bienestar de los pacientes durante los años de supervivencia (cantidad y calidad). Con este fin se utilizan los AVAC (Años de Vida Ajustados por Calidad).</a:t>
            </a:r>
          </a:p>
          <a:p>
            <a:pPr algn="just">
              <a:defRPr/>
            </a:pPr>
            <a:endParaRPr lang="es-ES" dirty="0">
              <a:latin typeface="Garamond" pitchFamily="18" charset="0"/>
            </a:endParaRPr>
          </a:p>
          <a:p>
            <a:pPr>
              <a:defRPr/>
            </a:pPr>
            <a:endParaRPr lang="es-ES" dirty="0">
              <a:latin typeface="Garamond" pitchFamily="18" charset="0"/>
            </a:endParaRPr>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2 CuadroTexto"/>
          <p:cNvSpPr txBox="1">
            <a:spLocks noChangeArrowheads="1"/>
          </p:cNvSpPr>
          <p:nvPr/>
        </p:nvSpPr>
        <p:spPr bwMode="auto">
          <a:xfrm>
            <a:off x="285720" y="428604"/>
            <a:ext cx="8229600" cy="5355312"/>
          </a:xfrm>
          <a:prstGeom prst="rect">
            <a:avLst/>
          </a:prstGeom>
          <a:noFill/>
          <a:ln w="9525">
            <a:noFill/>
            <a:miter lim="800000"/>
            <a:headEnd/>
            <a:tailEnd/>
          </a:ln>
        </p:spPr>
        <p:txBody>
          <a:bodyPr>
            <a:spAutoFit/>
          </a:bodyPr>
          <a:lstStyle/>
          <a:p>
            <a:pPr algn="just">
              <a:defRPr/>
            </a:pPr>
            <a:r>
              <a:rPr lang="es-ES" b="1" dirty="0" smtClean="0">
                <a:latin typeface="Garamond" pitchFamily="18" charset="0"/>
              </a:rPr>
              <a:t>Análisis coste-beneficio</a:t>
            </a:r>
          </a:p>
          <a:p>
            <a:pPr algn="just">
              <a:defRPr/>
            </a:pPr>
            <a:endParaRPr lang="es-ES" b="1" dirty="0" smtClean="0">
              <a:latin typeface="Garamond" pitchFamily="18" charset="0"/>
            </a:endParaRPr>
          </a:p>
          <a:p>
            <a:pPr algn="just">
              <a:defRPr/>
            </a:pPr>
            <a:r>
              <a:rPr lang="es-ES" dirty="0" smtClean="0">
                <a:latin typeface="Garamond" pitchFamily="18" charset="0"/>
              </a:rPr>
              <a:t>El </a:t>
            </a:r>
            <a:r>
              <a:rPr lang="es-ES" dirty="0">
                <a:latin typeface="Garamond" pitchFamily="18" charset="0"/>
              </a:rPr>
              <a:t>análisis </a:t>
            </a:r>
            <a:r>
              <a:rPr lang="es-ES" b="1" dirty="0">
                <a:latin typeface="Garamond" pitchFamily="18" charset="0"/>
              </a:rPr>
              <a:t>coste-beneficio</a:t>
            </a:r>
            <a:r>
              <a:rPr lang="es-ES" dirty="0">
                <a:latin typeface="Garamond" pitchFamily="18" charset="0"/>
              </a:rPr>
              <a:t> es una metodología que consiste en valorar de manera exhaustiva todos los costes y beneficios vinculados a una actuación o política en términos monetarios, con el fin de comparar la diferencia entre los mismos, y así obtener el beneficio neto para la sociedad en su conjunto. La dificultad de este método radica en la cuantificación monetaria de todos los costes y beneficios implicados, que exceden de los estrictamente contables.</a:t>
            </a:r>
          </a:p>
          <a:p>
            <a:pPr algn="just">
              <a:defRPr/>
            </a:pPr>
            <a:r>
              <a:rPr lang="es-ES" dirty="0">
                <a:latin typeface="Garamond" pitchFamily="18" charset="0"/>
              </a:rPr>
              <a:t>Los </a:t>
            </a:r>
            <a:r>
              <a:rPr lang="es-ES" u="sng" dirty="0">
                <a:latin typeface="Garamond" pitchFamily="18" charset="0"/>
              </a:rPr>
              <a:t>pasos a seguir </a:t>
            </a:r>
            <a:r>
              <a:rPr lang="es-ES" dirty="0">
                <a:latin typeface="Garamond" pitchFamily="18" charset="0"/>
              </a:rPr>
              <a:t>para realizar un análisis coste-beneficio se pueden resumir como sigue</a:t>
            </a:r>
            <a:r>
              <a:rPr lang="es-ES" dirty="0" smtClean="0">
                <a:latin typeface="Garamond" pitchFamily="18" charset="0"/>
              </a:rPr>
              <a:t>:</a:t>
            </a:r>
          </a:p>
          <a:p>
            <a:pPr algn="just">
              <a:defRPr/>
            </a:pPr>
            <a:endParaRPr lang="es-ES" dirty="0">
              <a:latin typeface="Garamond" pitchFamily="18" charset="0"/>
            </a:endParaRPr>
          </a:p>
          <a:p>
            <a:pPr marL="342900" indent="-342900" algn="just">
              <a:buAutoNum type="arabicPeriod"/>
              <a:defRPr/>
            </a:pPr>
            <a:r>
              <a:rPr lang="es-ES" dirty="0" smtClean="0">
                <a:latin typeface="Garamond" pitchFamily="18" charset="0"/>
              </a:rPr>
              <a:t>Identificación </a:t>
            </a:r>
            <a:r>
              <a:rPr lang="es-ES" dirty="0">
                <a:latin typeface="Garamond" pitchFamily="18" charset="0"/>
              </a:rPr>
              <a:t>del proyecto y conocimiento de cómo se va a ejecutar. Ello incluye </a:t>
            </a:r>
            <a:r>
              <a:rPr lang="es-ES" b="1" dirty="0">
                <a:latin typeface="Garamond" pitchFamily="18" charset="0"/>
              </a:rPr>
              <a:t>aclarar los objetivos </a:t>
            </a:r>
            <a:r>
              <a:rPr lang="es-ES" dirty="0">
                <a:latin typeface="Garamond" pitchFamily="18" charset="0"/>
              </a:rPr>
              <a:t>socioeconómicos y </a:t>
            </a:r>
            <a:r>
              <a:rPr lang="es-ES" b="1" dirty="0">
                <a:latin typeface="Garamond" pitchFamily="18" charset="0"/>
              </a:rPr>
              <a:t>determinar los colectivos cuyo bienestar va a ser evaluado</a:t>
            </a:r>
            <a:r>
              <a:rPr lang="es-ES" dirty="0">
                <a:latin typeface="Garamond" pitchFamily="18" charset="0"/>
              </a:rPr>
              <a:t>. Con estas consideraciones se comprueba la viabilidad técnica y la consideración de alternativas</a:t>
            </a:r>
            <a:r>
              <a:rPr lang="es-ES" dirty="0" smtClean="0">
                <a:latin typeface="Garamond" pitchFamily="18" charset="0"/>
              </a:rPr>
              <a:t>.</a:t>
            </a:r>
          </a:p>
          <a:p>
            <a:pPr marL="342900" indent="-342900" algn="just">
              <a:buAutoNum type="arabicPeriod"/>
              <a:defRPr/>
            </a:pPr>
            <a:r>
              <a:rPr lang="es-ES" dirty="0" smtClean="0">
                <a:latin typeface="Garamond" pitchFamily="18" charset="0"/>
              </a:rPr>
              <a:t>Consideración </a:t>
            </a:r>
            <a:r>
              <a:rPr lang="es-ES" dirty="0">
                <a:latin typeface="Garamond" pitchFamily="18" charset="0"/>
              </a:rPr>
              <a:t>de la </a:t>
            </a:r>
            <a:r>
              <a:rPr lang="es-ES" b="1" dirty="0">
                <a:latin typeface="Garamond" pitchFamily="18" charset="0"/>
              </a:rPr>
              <a:t>distribución temporal de los beneficios y los costes, y aplicación del descuento</a:t>
            </a:r>
            <a:r>
              <a:rPr lang="es-ES" dirty="0">
                <a:latin typeface="Garamond" pitchFamily="18" charset="0"/>
              </a:rPr>
              <a:t> para contar con magnitudes actualizadas al momento presente tanto de los costes como de los beneficios. Este análisis se realiza primero utilizando una tasa de descuento financiero, para simplemente asegurar la viabilidad financiara del proyecto en su conjunto, y para todos los años en los que se prolongue.</a:t>
            </a:r>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2 CuadroTexto"/>
          <p:cNvSpPr txBox="1">
            <a:spLocks noChangeArrowheads="1"/>
          </p:cNvSpPr>
          <p:nvPr/>
        </p:nvSpPr>
        <p:spPr bwMode="auto">
          <a:xfrm>
            <a:off x="285720" y="214290"/>
            <a:ext cx="8258204" cy="6740307"/>
          </a:xfrm>
          <a:prstGeom prst="rect">
            <a:avLst/>
          </a:prstGeom>
          <a:noFill/>
          <a:ln w="9525">
            <a:noFill/>
            <a:miter lim="800000"/>
            <a:headEnd/>
            <a:tailEnd/>
          </a:ln>
        </p:spPr>
        <p:txBody>
          <a:bodyPr wrap="square">
            <a:spAutoFit/>
          </a:bodyPr>
          <a:lstStyle/>
          <a:p>
            <a:pPr algn="just">
              <a:defRPr/>
            </a:pPr>
            <a:endParaRPr lang="es-ES" dirty="0"/>
          </a:p>
          <a:p>
            <a:pPr algn="just">
              <a:defRPr/>
            </a:pPr>
            <a:r>
              <a:rPr lang="es-ES" dirty="0" smtClean="0">
                <a:latin typeface="Garamond" pitchFamily="18" charset="0"/>
              </a:rPr>
              <a:t>3. Identificación </a:t>
            </a:r>
            <a:r>
              <a:rPr lang="es-ES" dirty="0">
                <a:latin typeface="Garamond" pitchFamily="18" charset="0"/>
              </a:rPr>
              <a:t>de los </a:t>
            </a:r>
            <a:r>
              <a:rPr lang="es-ES" b="1" dirty="0">
                <a:latin typeface="Garamond" pitchFamily="18" charset="0"/>
              </a:rPr>
              <a:t>beneficios y costes sociales </a:t>
            </a:r>
            <a:r>
              <a:rPr lang="es-ES" dirty="0">
                <a:latin typeface="Garamond" pitchFamily="18" charset="0"/>
              </a:rPr>
              <a:t>y su distribución temporal, incluyendo </a:t>
            </a:r>
            <a:r>
              <a:rPr lang="es-ES" dirty="0" smtClean="0">
                <a:latin typeface="Garamond" pitchFamily="18" charset="0"/>
              </a:rPr>
              <a:t> los </a:t>
            </a:r>
            <a:r>
              <a:rPr lang="es-ES" b="1" dirty="0">
                <a:latin typeface="Garamond" pitchFamily="18" charset="0"/>
              </a:rPr>
              <a:t>efectos externos </a:t>
            </a:r>
            <a:r>
              <a:rPr lang="es-ES" dirty="0">
                <a:latin typeface="Garamond" pitchFamily="18" charset="0"/>
              </a:rPr>
              <a:t>(positivos o negativos</a:t>
            </a:r>
            <a:r>
              <a:rPr lang="es-ES" dirty="0" smtClean="0">
                <a:latin typeface="Garamond" pitchFamily="18" charset="0"/>
              </a:rPr>
              <a:t>).</a:t>
            </a:r>
          </a:p>
          <a:p>
            <a:pPr algn="just">
              <a:defRPr/>
            </a:pPr>
            <a:endParaRPr lang="es-ES" dirty="0" smtClean="0">
              <a:latin typeface="Garamond" pitchFamily="18" charset="0"/>
            </a:endParaRPr>
          </a:p>
          <a:p>
            <a:pPr algn="just">
              <a:defRPr/>
            </a:pPr>
            <a:r>
              <a:rPr lang="es-ES" dirty="0" smtClean="0">
                <a:latin typeface="Garamond" pitchFamily="18" charset="0"/>
              </a:rPr>
              <a:t>4</a:t>
            </a:r>
            <a:r>
              <a:rPr lang="es-ES" dirty="0">
                <a:latin typeface="Garamond" pitchFamily="18" charset="0"/>
              </a:rPr>
              <a:t>. </a:t>
            </a:r>
            <a:r>
              <a:rPr lang="es-ES" b="1" dirty="0">
                <a:latin typeface="Garamond" pitchFamily="18" charset="0"/>
              </a:rPr>
              <a:t>Cuantificación de los costes y los beneficios</a:t>
            </a:r>
            <a:r>
              <a:rPr lang="es-ES" dirty="0">
                <a:latin typeface="Garamond" pitchFamily="18" charset="0"/>
              </a:rPr>
              <a:t>, teniendo en cuenta que en ocasiones hablaremos de bienes y servicios para los que sí existe un mercado y es posible utilizar los precios como mecanismo de valoración, y otras veces no, bien porque no hay mercado, o porque existen imperfecciones que hacen que los precios no sean elementos válidos en la valoración. Además hay que eliminar el efecto de los impuestos, debido a que son transferencias entre los agentes implicados. En este punto del análisis existen multitud de métodos de valoración desarrollados con el fin de cuantificar en términos monetarios.</a:t>
            </a:r>
          </a:p>
          <a:p>
            <a:pPr algn="just">
              <a:defRPr/>
            </a:pPr>
            <a:endParaRPr lang="es-ES" dirty="0" smtClean="0">
              <a:latin typeface="Garamond" pitchFamily="18" charset="0"/>
            </a:endParaRPr>
          </a:p>
          <a:p>
            <a:pPr algn="just">
              <a:defRPr/>
            </a:pPr>
            <a:r>
              <a:rPr lang="es-ES" dirty="0" smtClean="0">
                <a:latin typeface="Garamond" pitchFamily="18" charset="0"/>
              </a:rPr>
              <a:t>5</a:t>
            </a:r>
            <a:r>
              <a:rPr lang="es-ES" dirty="0">
                <a:latin typeface="Garamond" pitchFamily="18" charset="0"/>
              </a:rPr>
              <a:t>. </a:t>
            </a:r>
            <a:r>
              <a:rPr lang="es-ES" b="1" dirty="0">
                <a:latin typeface="Garamond" pitchFamily="18" charset="0"/>
              </a:rPr>
              <a:t>Actualización de los valores </a:t>
            </a:r>
            <a:r>
              <a:rPr lang="es-ES" dirty="0">
                <a:latin typeface="Garamond" pitchFamily="18" charset="0"/>
              </a:rPr>
              <a:t>de todos los costes y beneficios eligiendo una tasa de descuento social, que no tiene por qué coincidir con la financiera, ya que la tasa social es el reflejo de la preferencia por el presente frente al futuro.</a:t>
            </a:r>
          </a:p>
          <a:p>
            <a:pPr algn="just">
              <a:defRPr/>
            </a:pPr>
            <a:endParaRPr lang="es-ES" dirty="0" smtClean="0">
              <a:latin typeface="Garamond" pitchFamily="18" charset="0"/>
            </a:endParaRPr>
          </a:p>
          <a:p>
            <a:pPr algn="just">
              <a:defRPr/>
            </a:pPr>
            <a:r>
              <a:rPr lang="es-ES" dirty="0" smtClean="0">
                <a:latin typeface="Garamond" pitchFamily="18" charset="0"/>
              </a:rPr>
              <a:t>6</a:t>
            </a:r>
            <a:r>
              <a:rPr lang="es-ES" dirty="0">
                <a:latin typeface="Garamond" pitchFamily="18" charset="0"/>
              </a:rPr>
              <a:t>. Estimación del </a:t>
            </a:r>
            <a:r>
              <a:rPr lang="es-ES" b="1" dirty="0">
                <a:latin typeface="Garamond" pitchFamily="18" charset="0"/>
              </a:rPr>
              <a:t>riesgo y la incertidumbre</a:t>
            </a:r>
          </a:p>
          <a:p>
            <a:pPr algn="just">
              <a:defRPr/>
            </a:pPr>
            <a:endParaRPr lang="es-ES" dirty="0" smtClean="0">
              <a:latin typeface="Garamond" pitchFamily="18" charset="0"/>
            </a:endParaRPr>
          </a:p>
          <a:p>
            <a:pPr algn="just">
              <a:defRPr/>
            </a:pPr>
            <a:r>
              <a:rPr lang="es-ES" dirty="0" smtClean="0">
                <a:latin typeface="Garamond" pitchFamily="18" charset="0"/>
              </a:rPr>
              <a:t>7</a:t>
            </a:r>
            <a:r>
              <a:rPr lang="es-ES" dirty="0">
                <a:latin typeface="Garamond" pitchFamily="18" charset="0"/>
              </a:rPr>
              <a:t>. Consideración de los </a:t>
            </a:r>
            <a:r>
              <a:rPr lang="es-ES" b="1" dirty="0">
                <a:latin typeface="Garamond" pitchFamily="18" charset="0"/>
              </a:rPr>
              <a:t>efectos distributivos </a:t>
            </a:r>
            <a:r>
              <a:rPr lang="es-ES" dirty="0">
                <a:latin typeface="Garamond" pitchFamily="18" charset="0"/>
              </a:rPr>
              <a:t>de los proyectos</a:t>
            </a:r>
          </a:p>
          <a:p>
            <a:pPr algn="just">
              <a:defRPr/>
            </a:pPr>
            <a:endParaRPr lang="es-ES" dirty="0" smtClean="0">
              <a:latin typeface="Garamond" pitchFamily="18" charset="0"/>
            </a:endParaRPr>
          </a:p>
          <a:p>
            <a:pPr algn="just">
              <a:defRPr/>
            </a:pPr>
            <a:r>
              <a:rPr lang="es-ES" dirty="0" smtClean="0">
                <a:latin typeface="Garamond" pitchFamily="18" charset="0"/>
              </a:rPr>
              <a:t>8</a:t>
            </a:r>
            <a:r>
              <a:rPr lang="es-ES" dirty="0">
                <a:latin typeface="Garamond" pitchFamily="18" charset="0"/>
              </a:rPr>
              <a:t>. </a:t>
            </a:r>
            <a:r>
              <a:rPr lang="es-ES" b="1" dirty="0">
                <a:latin typeface="Garamond" pitchFamily="18" charset="0"/>
              </a:rPr>
              <a:t>Presentación sistematizada de los resultados</a:t>
            </a:r>
            <a:r>
              <a:rPr lang="es-ES" dirty="0">
                <a:latin typeface="Garamond" pitchFamily="18" charset="0"/>
              </a:rPr>
              <a:t>, incluyendo la regla de decisión utilizada.</a:t>
            </a:r>
          </a:p>
          <a:p>
            <a:pPr>
              <a:defRPr/>
            </a:pPr>
            <a:r>
              <a:rPr lang="es-ES" dirty="0"/>
              <a:t> </a:t>
            </a:r>
          </a:p>
          <a:p>
            <a:pPr algn="just">
              <a:defRPr/>
            </a:pPr>
            <a:endParaRPr lang="es-ES" dirty="0"/>
          </a:p>
        </p:txBody>
      </p:sp>
      <p:pic>
        <p:nvPicPr>
          <p:cNvPr id="5" name="Picture 7" descr="logoief"/>
          <p:cNvPicPr>
            <a:picLocks noChangeAspect="1" noChangeArrowheads="1"/>
          </p:cNvPicPr>
          <p:nvPr/>
        </p:nvPicPr>
        <p:blipFill>
          <a:blip r:embed="rId3" cstate="print"/>
          <a:srcRect/>
          <a:stretch>
            <a:fillRect/>
          </a:stretch>
        </p:blipFill>
        <p:spPr bwMode="auto">
          <a:xfrm>
            <a:off x="7965639" y="6215082"/>
            <a:ext cx="1178361" cy="57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4" name="3 CuadroTexto"/>
          <p:cNvSpPr txBox="1"/>
          <p:nvPr/>
        </p:nvSpPr>
        <p:spPr>
          <a:xfrm>
            <a:off x="857224" y="857232"/>
            <a:ext cx="7858180" cy="2585323"/>
          </a:xfrm>
          <a:prstGeom prst="rect">
            <a:avLst/>
          </a:prstGeom>
          <a:noFill/>
        </p:spPr>
        <p:txBody>
          <a:bodyPr wrap="square" rtlCol="0">
            <a:spAutoFit/>
          </a:bodyPr>
          <a:lstStyle/>
          <a:p>
            <a:r>
              <a:rPr lang="es-ES" sz="2400" b="1" dirty="0" smtClean="0">
                <a:solidFill>
                  <a:srgbClr val="C00000"/>
                </a:solidFill>
                <a:latin typeface="Garamond" pitchFamily="18" charset="0"/>
              </a:rPr>
              <a:t>Introducción</a:t>
            </a:r>
          </a:p>
          <a:p>
            <a:r>
              <a:rPr lang="es-ES" sz="2400" b="1" dirty="0" smtClean="0">
                <a:solidFill>
                  <a:srgbClr val="C00000"/>
                </a:solidFill>
                <a:latin typeface="Garamond" pitchFamily="18" charset="0"/>
              </a:rPr>
              <a:t>El concepto de eficiencia (técnica, </a:t>
            </a:r>
            <a:r>
              <a:rPr lang="es-ES" sz="2400" b="1" dirty="0" err="1" smtClean="0">
                <a:solidFill>
                  <a:srgbClr val="C00000"/>
                </a:solidFill>
                <a:latin typeface="Garamond" pitchFamily="18" charset="0"/>
              </a:rPr>
              <a:t>asignativa</a:t>
            </a:r>
            <a:r>
              <a:rPr lang="es-ES" sz="2400" b="1" dirty="0" smtClean="0">
                <a:solidFill>
                  <a:srgbClr val="C00000"/>
                </a:solidFill>
                <a:latin typeface="Garamond" pitchFamily="18" charset="0"/>
              </a:rPr>
              <a:t>, económica)</a:t>
            </a:r>
          </a:p>
          <a:p>
            <a:r>
              <a:rPr lang="es-ES" sz="2400" b="1" dirty="0" smtClean="0">
                <a:solidFill>
                  <a:srgbClr val="C00000"/>
                </a:solidFill>
                <a:latin typeface="Garamond" pitchFamily="18" charset="0"/>
              </a:rPr>
              <a:t>Métodos para medir la eficiencia técnica </a:t>
            </a:r>
          </a:p>
          <a:p>
            <a:r>
              <a:rPr lang="es-ES" sz="2400" b="1" dirty="0" smtClean="0">
                <a:solidFill>
                  <a:srgbClr val="C00000"/>
                </a:solidFill>
                <a:latin typeface="Garamond" pitchFamily="18" charset="0"/>
              </a:rPr>
              <a:t>	- </a:t>
            </a:r>
            <a:r>
              <a:rPr lang="es-ES" sz="2400" b="1" dirty="0" smtClean="0">
                <a:solidFill>
                  <a:srgbClr val="C00000"/>
                </a:solidFill>
                <a:latin typeface="Garamond" pitchFamily="18" charset="0"/>
              </a:rPr>
              <a:t>no </a:t>
            </a:r>
            <a:r>
              <a:rPr lang="es-ES" sz="2400" b="1" dirty="0" err="1" smtClean="0">
                <a:solidFill>
                  <a:srgbClr val="C00000"/>
                </a:solidFill>
                <a:latin typeface="Garamond" pitchFamily="18" charset="0"/>
              </a:rPr>
              <a:t>paramétricos</a:t>
            </a:r>
            <a:r>
              <a:rPr lang="es-ES" sz="2400" b="1" dirty="0" smtClean="0">
                <a:solidFill>
                  <a:srgbClr val="C00000"/>
                </a:solidFill>
                <a:latin typeface="Garamond" pitchFamily="18" charset="0"/>
              </a:rPr>
              <a:t>	 	DEA</a:t>
            </a:r>
          </a:p>
          <a:p>
            <a:r>
              <a:rPr lang="es-ES" sz="2400" b="1" dirty="0" smtClean="0">
                <a:solidFill>
                  <a:srgbClr val="C00000"/>
                </a:solidFill>
                <a:latin typeface="Garamond" pitchFamily="18" charset="0"/>
              </a:rPr>
              <a:t>	- </a:t>
            </a:r>
            <a:r>
              <a:rPr lang="es-ES" sz="2400" b="1" dirty="0" err="1" smtClean="0">
                <a:solidFill>
                  <a:srgbClr val="C00000"/>
                </a:solidFill>
                <a:latin typeface="Garamond" pitchFamily="18" charset="0"/>
              </a:rPr>
              <a:t>paramétricos</a:t>
            </a:r>
            <a:r>
              <a:rPr lang="es-ES" sz="2400" b="1" dirty="0" smtClean="0">
                <a:solidFill>
                  <a:srgbClr val="C00000"/>
                </a:solidFill>
                <a:latin typeface="Garamond" pitchFamily="18" charset="0"/>
              </a:rPr>
              <a:t> </a:t>
            </a:r>
            <a:r>
              <a:rPr lang="es-ES" sz="2400" b="1" dirty="0" smtClean="0">
                <a:solidFill>
                  <a:srgbClr val="C00000"/>
                </a:solidFill>
                <a:latin typeface="Garamond" pitchFamily="18" charset="0"/>
              </a:rPr>
              <a:t>	deterministas </a:t>
            </a:r>
          </a:p>
          <a:p>
            <a:r>
              <a:rPr lang="es-ES" sz="2400" b="1" dirty="0" smtClean="0">
                <a:solidFill>
                  <a:srgbClr val="C00000"/>
                </a:solidFill>
                <a:latin typeface="Garamond" pitchFamily="18" charset="0"/>
              </a:rPr>
              <a:t>				estocásticos</a:t>
            </a:r>
          </a:p>
          <a:p>
            <a:endParaRPr lang="es-ES" dirty="0"/>
          </a:p>
        </p:txBody>
      </p:sp>
      <p:sp>
        <p:nvSpPr>
          <p:cNvPr id="5" name="4 Abrir llave"/>
          <p:cNvSpPr/>
          <p:nvPr/>
        </p:nvSpPr>
        <p:spPr>
          <a:xfrm>
            <a:off x="4286248" y="2428868"/>
            <a:ext cx="214314" cy="642942"/>
          </a:xfrm>
          <a:prstGeom prst="leftBrace">
            <a:avLst/>
          </a:pr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6" name="5 Flecha derecha"/>
          <p:cNvSpPr/>
          <p:nvPr/>
        </p:nvSpPr>
        <p:spPr>
          <a:xfrm>
            <a:off x="4143372" y="2214554"/>
            <a:ext cx="1357322" cy="45719"/>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285720" y="214290"/>
            <a:ext cx="8280920" cy="4524315"/>
          </a:xfrm>
          <a:prstGeom prst="rect">
            <a:avLst/>
          </a:prstGeom>
          <a:noFill/>
        </p:spPr>
        <p:txBody>
          <a:bodyPr wrap="square" rtlCol="0">
            <a:spAutoFit/>
          </a:bodyPr>
          <a:lstStyle/>
          <a:p>
            <a:pPr algn="just"/>
            <a:r>
              <a:rPr lang="es-ES" b="1" dirty="0" smtClean="0">
                <a:solidFill>
                  <a:srgbClr val="C00000"/>
                </a:solidFill>
                <a:latin typeface="Garamond" pitchFamily="18" charset="0"/>
              </a:rPr>
              <a:t>Técnicas para la medición de la eficiencia técnica</a:t>
            </a:r>
          </a:p>
          <a:p>
            <a:pPr algn="just"/>
            <a:endParaRPr lang="es-ES" b="1" dirty="0" smtClean="0">
              <a:latin typeface="Garamond" pitchFamily="18" charset="0"/>
            </a:endParaRPr>
          </a:p>
          <a:p>
            <a:pPr algn="just"/>
            <a:r>
              <a:rPr lang="es-ES" dirty="0" smtClean="0">
                <a:latin typeface="Garamond" pitchFamily="18" charset="0"/>
              </a:rPr>
              <a:t>Se requiere la comparación del modo en que se está desarrollando la actividad (inputs y outputs) con la mejor situación posible según la mejor función de producción.</a:t>
            </a:r>
          </a:p>
          <a:p>
            <a:pPr algn="just"/>
            <a:endParaRPr lang="es-ES" dirty="0" smtClean="0">
              <a:latin typeface="Garamond" pitchFamily="18" charset="0"/>
            </a:endParaRPr>
          </a:p>
          <a:p>
            <a:pPr algn="just"/>
            <a:r>
              <a:rPr lang="es-ES" dirty="0" smtClean="0">
                <a:latin typeface="Garamond" pitchFamily="18" charset="0"/>
              </a:rPr>
              <a:t>Problemas:</a:t>
            </a:r>
          </a:p>
          <a:p>
            <a:pPr algn="just"/>
            <a:endParaRPr lang="es-ES" dirty="0" smtClean="0">
              <a:latin typeface="Garamond" pitchFamily="18" charset="0"/>
            </a:endParaRPr>
          </a:p>
          <a:p>
            <a:pPr algn="just">
              <a:buFontTx/>
              <a:buChar char="-"/>
            </a:pPr>
            <a:r>
              <a:rPr lang="es-ES" dirty="0" smtClean="0">
                <a:latin typeface="Garamond" pitchFamily="18" charset="0"/>
              </a:rPr>
              <a:t>¿</a:t>
            </a:r>
            <a:r>
              <a:rPr lang="es-ES" b="1" dirty="0" smtClean="0">
                <a:solidFill>
                  <a:srgbClr val="FF0000"/>
                </a:solidFill>
                <a:latin typeface="Garamond" pitchFamily="18" charset="0"/>
              </a:rPr>
              <a:t>Cuál es la función de producción </a:t>
            </a:r>
            <a:r>
              <a:rPr lang="es-ES" dirty="0" smtClean="0">
                <a:latin typeface="Garamond" pitchFamily="18" charset="0"/>
              </a:rPr>
              <a:t>del sector público? Sanitaria, educativa, infraestructuras, servicios judiciales</a:t>
            </a:r>
          </a:p>
          <a:p>
            <a:pPr algn="just">
              <a:buFontTx/>
              <a:buChar char="-"/>
            </a:pPr>
            <a:r>
              <a:rPr lang="es-ES" dirty="0" smtClean="0">
                <a:latin typeface="Garamond" pitchFamily="18" charset="0"/>
              </a:rPr>
              <a:t>¿ </a:t>
            </a:r>
            <a:r>
              <a:rPr lang="es-ES" b="1" dirty="0" smtClean="0">
                <a:solidFill>
                  <a:srgbClr val="FF0000"/>
                </a:solidFill>
                <a:latin typeface="Garamond" pitchFamily="18" charset="0"/>
              </a:rPr>
              <a:t>Cómo medir el output público</a:t>
            </a:r>
            <a:r>
              <a:rPr lang="es-ES" dirty="0" smtClean="0">
                <a:latin typeface="Garamond" pitchFamily="18" charset="0"/>
              </a:rPr>
              <a:t>?</a:t>
            </a:r>
          </a:p>
          <a:p>
            <a:pPr algn="just">
              <a:buFontTx/>
              <a:buChar char="-"/>
            </a:pPr>
            <a:endParaRPr lang="es-ES" dirty="0" smtClean="0">
              <a:latin typeface="Garamond" pitchFamily="18" charset="0"/>
            </a:endParaRPr>
          </a:p>
          <a:p>
            <a:pPr algn="just"/>
            <a:r>
              <a:rPr lang="es-ES" dirty="0" smtClean="0">
                <a:latin typeface="Garamond" pitchFamily="18" charset="0"/>
              </a:rPr>
              <a:t>En los casos en que estos dos obstáculos sean salvables, es posible aplicar técnicas cuantitativas, en otro caso habrá que realizar una evaluación cualitativa, descriptiva, con aplicación de indicadores.</a:t>
            </a:r>
          </a:p>
          <a:p>
            <a:pPr algn="just"/>
            <a:endParaRPr lang="es-ES" dirty="0" smtClean="0">
              <a:latin typeface="Garamond" pitchFamily="18" charset="0"/>
            </a:endParaRPr>
          </a:p>
          <a:p>
            <a:endParaRPr lang="es-E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4" name="3 CuadroTexto"/>
          <p:cNvSpPr txBox="1"/>
          <p:nvPr/>
        </p:nvSpPr>
        <p:spPr>
          <a:xfrm>
            <a:off x="214282" y="357166"/>
            <a:ext cx="8572560" cy="4801314"/>
          </a:xfrm>
          <a:prstGeom prst="rect">
            <a:avLst/>
          </a:prstGeom>
          <a:noFill/>
        </p:spPr>
        <p:txBody>
          <a:bodyPr wrap="square" rtlCol="0">
            <a:spAutoFit/>
          </a:bodyPr>
          <a:lstStyle/>
          <a:p>
            <a:pPr algn="just"/>
            <a:endParaRPr lang="es-ES" b="1" dirty="0" smtClean="0">
              <a:latin typeface="Garamond" pitchFamily="18" charset="0"/>
            </a:endParaRPr>
          </a:p>
          <a:p>
            <a:pPr algn="just"/>
            <a:endParaRPr lang="es-ES" b="1" dirty="0" smtClean="0">
              <a:latin typeface="Garamond" pitchFamily="18" charset="0"/>
            </a:endParaRPr>
          </a:p>
          <a:p>
            <a:pPr algn="just"/>
            <a:r>
              <a:rPr lang="es-ES" dirty="0" smtClean="0">
                <a:latin typeface="Garamond" pitchFamily="18" charset="0"/>
              </a:rPr>
              <a:t>En función de si se asume o no una forma funcional determinada para función de producción:</a:t>
            </a:r>
          </a:p>
          <a:p>
            <a:pPr algn="just"/>
            <a:r>
              <a:rPr lang="es-ES" dirty="0" smtClean="0">
                <a:latin typeface="Garamond" pitchFamily="18" charset="0"/>
              </a:rPr>
              <a:t>	</a:t>
            </a:r>
          </a:p>
          <a:p>
            <a:pPr algn="just"/>
            <a:r>
              <a:rPr lang="es-ES" dirty="0" smtClean="0">
                <a:latin typeface="Garamond" pitchFamily="18" charset="0"/>
              </a:rPr>
              <a:t>	- Métodos </a:t>
            </a:r>
            <a:r>
              <a:rPr lang="es-ES" b="1" dirty="0" err="1" smtClean="0">
                <a:latin typeface="Garamond" pitchFamily="18" charset="0"/>
              </a:rPr>
              <a:t>paramétricos</a:t>
            </a:r>
            <a:r>
              <a:rPr lang="es-ES" dirty="0" smtClean="0">
                <a:latin typeface="Garamond" pitchFamily="18" charset="0"/>
              </a:rPr>
              <a:t>: asumen función de producción. Análisis econométrico.</a:t>
            </a:r>
          </a:p>
          <a:p>
            <a:pPr algn="just"/>
            <a:r>
              <a:rPr lang="es-ES" dirty="0" smtClean="0">
                <a:latin typeface="Garamond" pitchFamily="18" charset="0"/>
              </a:rPr>
              <a:t>	- Métodos </a:t>
            </a:r>
            <a:r>
              <a:rPr lang="es-ES" b="1" dirty="0" smtClean="0">
                <a:latin typeface="Garamond" pitchFamily="18" charset="0"/>
              </a:rPr>
              <a:t>no </a:t>
            </a:r>
            <a:r>
              <a:rPr lang="es-ES" b="1" dirty="0" err="1" smtClean="0">
                <a:latin typeface="Garamond" pitchFamily="18" charset="0"/>
              </a:rPr>
              <a:t>paramétricos</a:t>
            </a:r>
            <a:r>
              <a:rPr lang="es-ES" dirty="0" smtClean="0">
                <a:latin typeface="Garamond" pitchFamily="18" charset="0"/>
              </a:rPr>
              <a:t>: Aproximaciones de frontera, función determinada 	   	por las observaciones</a:t>
            </a:r>
          </a:p>
          <a:p>
            <a:pPr algn="just"/>
            <a:endParaRPr lang="es-ES" dirty="0" smtClean="0">
              <a:latin typeface="Garamond" pitchFamily="18" charset="0"/>
            </a:endParaRPr>
          </a:p>
          <a:p>
            <a:pPr algn="just"/>
            <a:r>
              <a:rPr lang="es-ES" dirty="0" smtClean="0">
                <a:latin typeface="Garamond" pitchFamily="18" charset="0"/>
              </a:rPr>
              <a:t>En función de cómo se califique la distancia entre los valores observados y la referencia eficiente:</a:t>
            </a:r>
          </a:p>
          <a:p>
            <a:pPr algn="just"/>
            <a:endParaRPr lang="es-ES" dirty="0" smtClean="0">
              <a:latin typeface="Garamond" pitchFamily="18" charset="0"/>
            </a:endParaRPr>
          </a:p>
          <a:p>
            <a:pPr algn="just"/>
            <a:r>
              <a:rPr lang="es-ES" dirty="0" smtClean="0">
                <a:latin typeface="Garamond" pitchFamily="18" charset="0"/>
              </a:rPr>
              <a:t>	- Métodos </a:t>
            </a:r>
            <a:r>
              <a:rPr lang="es-ES" b="1" dirty="0" smtClean="0">
                <a:latin typeface="Garamond" pitchFamily="18" charset="0"/>
              </a:rPr>
              <a:t>deterministas: </a:t>
            </a:r>
            <a:r>
              <a:rPr lang="es-ES" dirty="0" smtClean="0">
                <a:latin typeface="Garamond" pitchFamily="18" charset="0"/>
              </a:rPr>
              <a:t>toda la distancia entre los valores observados y la </a:t>
            </a:r>
          </a:p>
          <a:p>
            <a:pPr algn="just"/>
            <a:r>
              <a:rPr lang="es-ES" dirty="0" smtClean="0">
                <a:latin typeface="Garamond" pitchFamily="18" charset="0"/>
              </a:rPr>
              <a:t>	referencia eficiente se califica como ineficiencia</a:t>
            </a:r>
          </a:p>
          <a:p>
            <a:pPr algn="just"/>
            <a:r>
              <a:rPr lang="es-ES" dirty="0" smtClean="0">
                <a:latin typeface="Garamond" pitchFamily="18" charset="0"/>
              </a:rPr>
              <a:t>	- Métodos </a:t>
            </a:r>
            <a:r>
              <a:rPr lang="es-ES" b="1" dirty="0" smtClean="0">
                <a:latin typeface="Garamond" pitchFamily="18" charset="0"/>
              </a:rPr>
              <a:t>estocásticos:</a:t>
            </a:r>
            <a:r>
              <a:rPr lang="es-ES" dirty="0" smtClean="0">
                <a:latin typeface="Garamond" pitchFamily="18" charset="0"/>
              </a:rPr>
              <a:t> se asume que en esa distancia hay un componente de error</a:t>
            </a:r>
          </a:p>
          <a:p>
            <a:pPr algn="just"/>
            <a:r>
              <a:rPr lang="es-ES" dirty="0" smtClean="0">
                <a:latin typeface="Garamond" pitchFamily="18" charset="0"/>
              </a:rPr>
              <a:t>	</a:t>
            </a:r>
          </a:p>
          <a:p>
            <a:pPr algn="just"/>
            <a:r>
              <a:rPr lang="es-ES" dirty="0" smtClean="0">
                <a:latin typeface="Garamond" pitchFamily="18" charset="0"/>
              </a:rPr>
              <a:t>	</a:t>
            </a:r>
          </a:p>
          <a:p>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428596" y="285728"/>
            <a:ext cx="8215370" cy="4247317"/>
          </a:xfrm>
          <a:prstGeom prst="rect">
            <a:avLst/>
          </a:prstGeom>
          <a:noFill/>
        </p:spPr>
        <p:txBody>
          <a:bodyPr wrap="square" rtlCol="0">
            <a:spAutoFit/>
          </a:bodyPr>
          <a:lstStyle/>
          <a:p>
            <a:r>
              <a:rPr lang="es-ES" b="1" dirty="0" smtClean="0">
                <a:solidFill>
                  <a:srgbClr val="C00000"/>
                </a:solidFill>
                <a:latin typeface="Garamond" pitchFamily="18" charset="0"/>
              </a:rPr>
              <a:t>MÉTODOS NO PARAMÉTRICOS</a:t>
            </a:r>
          </a:p>
          <a:p>
            <a:endParaRPr lang="es-ES" b="1" dirty="0" smtClean="0">
              <a:latin typeface="Garamond" pitchFamily="18" charset="0"/>
            </a:endParaRPr>
          </a:p>
          <a:p>
            <a:r>
              <a:rPr lang="es-ES" b="1" dirty="0" smtClean="0">
                <a:latin typeface="Garamond" pitchFamily="18" charset="0"/>
              </a:rPr>
              <a:t>¿En qué consiste el Análisis de Envolvente de Datos (DEA: Data </a:t>
            </a:r>
            <a:r>
              <a:rPr lang="es-ES" b="1" dirty="0" err="1" smtClean="0">
                <a:latin typeface="Garamond" pitchFamily="18" charset="0"/>
              </a:rPr>
              <a:t>Envelopment</a:t>
            </a:r>
            <a:r>
              <a:rPr lang="es-ES" b="1" dirty="0" smtClean="0">
                <a:latin typeface="Garamond" pitchFamily="18" charset="0"/>
              </a:rPr>
              <a:t> </a:t>
            </a:r>
            <a:r>
              <a:rPr lang="es-ES" b="1" dirty="0" err="1" smtClean="0">
                <a:latin typeface="Garamond" pitchFamily="18" charset="0"/>
              </a:rPr>
              <a:t>Analysis</a:t>
            </a:r>
            <a:r>
              <a:rPr lang="es-ES" b="1" dirty="0" smtClean="0">
                <a:latin typeface="Garamond" pitchFamily="18" charset="0"/>
              </a:rPr>
              <a:t>)?</a:t>
            </a:r>
            <a:endParaRPr lang="es-ES" dirty="0" smtClean="0">
              <a:latin typeface="Garamond" pitchFamily="18" charset="0"/>
            </a:endParaRPr>
          </a:p>
          <a:p>
            <a:r>
              <a:rPr lang="es-ES" b="1" dirty="0" smtClean="0">
                <a:latin typeface="Garamond" pitchFamily="18" charset="0"/>
              </a:rPr>
              <a:t> </a:t>
            </a:r>
            <a:endParaRPr lang="es-ES" dirty="0" smtClean="0">
              <a:latin typeface="Garamond" pitchFamily="18" charset="0"/>
            </a:endParaRPr>
          </a:p>
          <a:p>
            <a:r>
              <a:rPr lang="es-ES" dirty="0" smtClean="0">
                <a:latin typeface="Garamond" pitchFamily="18" charset="0"/>
              </a:rPr>
              <a:t>Se trata de una técnica de medición de la eficiencia relativa basada en la programación lineal. La primera aproximación a la técnica la propone Farell (1957) a través del concepto radial de eficiencia, pero serán </a:t>
            </a:r>
            <a:r>
              <a:rPr lang="es-ES" dirty="0" err="1" smtClean="0">
                <a:latin typeface="Garamond" pitchFamily="18" charset="0"/>
              </a:rPr>
              <a:t>Charnes</a:t>
            </a:r>
            <a:r>
              <a:rPr lang="es-ES" dirty="0" smtClean="0">
                <a:latin typeface="Garamond" pitchFamily="18" charset="0"/>
              </a:rPr>
              <a:t>, Cooper y </a:t>
            </a:r>
            <a:r>
              <a:rPr lang="es-ES" dirty="0" err="1" smtClean="0">
                <a:latin typeface="Garamond" pitchFamily="18" charset="0"/>
              </a:rPr>
              <a:t>Rhodes</a:t>
            </a:r>
            <a:r>
              <a:rPr lang="es-ES" dirty="0" smtClean="0">
                <a:latin typeface="Garamond" pitchFamily="18" charset="0"/>
              </a:rPr>
              <a:t> (1978) quienes desarrollen  y pongan en marcha una técnica que se ha convertido en una de las más populares.</a:t>
            </a:r>
          </a:p>
          <a:p>
            <a:r>
              <a:rPr lang="es-ES" b="1" dirty="0" smtClean="0">
                <a:latin typeface="Garamond" pitchFamily="18" charset="0"/>
              </a:rPr>
              <a:t> </a:t>
            </a:r>
            <a:endParaRPr lang="es-ES" dirty="0" smtClean="0">
              <a:latin typeface="Garamond" pitchFamily="18" charset="0"/>
            </a:endParaRPr>
          </a:p>
          <a:p>
            <a:r>
              <a:rPr lang="es-ES" dirty="0" smtClean="0">
                <a:latin typeface="Garamond" pitchFamily="18" charset="0"/>
              </a:rPr>
              <a:t>Para llevar a cabo un DEA necesitamos conocer los inputs y outputs que entran en juego en el proceso productivo de las distintas unidades cuya eficiencia se pretende evaluar. </a:t>
            </a:r>
          </a:p>
          <a:p>
            <a:endParaRPr lang="es-ES" dirty="0" smtClean="0">
              <a:latin typeface="Garamond" pitchFamily="18" charset="0"/>
            </a:endParaRPr>
          </a:p>
          <a:p>
            <a:r>
              <a:rPr lang="es-ES" dirty="0" smtClean="0">
                <a:latin typeface="Garamond" pitchFamily="18" charset="0"/>
              </a:rPr>
              <a:t>Veamos la intuición, (y el detalle, más adelante).</a:t>
            </a:r>
          </a:p>
          <a:p>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6" name="5 CuadroTexto"/>
          <p:cNvSpPr txBox="1"/>
          <p:nvPr/>
        </p:nvSpPr>
        <p:spPr>
          <a:xfrm>
            <a:off x="285720" y="500042"/>
            <a:ext cx="8715436" cy="3416320"/>
          </a:xfrm>
          <a:prstGeom prst="rect">
            <a:avLst/>
          </a:prstGeom>
          <a:noFill/>
        </p:spPr>
        <p:txBody>
          <a:bodyPr wrap="square" rtlCol="0">
            <a:spAutoFit/>
          </a:bodyPr>
          <a:lstStyle/>
          <a:p>
            <a:r>
              <a:rPr lang="es-ES" dirty="0" smtClean="0">
                <a:latin typeface="Garamond" pitchFamily="18" charset="0"/>
              </a:rPr>
              <a:t>Por ejemplo, si queremos conocer la eficiencia comparada entre tres estudiantes que estudian un total de 100 horas y que obtienen las siguientes calificaciones en las asignaturas de Matemáticas e Inglés:</a:t>
            </a:r>
          </a:p>
          <a:p>
            <a:endParaRPr lang="es-ES" dirty="0" smtClean="0">
              <a:latin typeface="Garamond" pitchFamily="18" charset="0"/>
            </a:endParaRPr>
          </a:p>
          <a:p>
            <a:endParaRPr lang="es-ES" dirty="0" smtClean="0">
              <a:latin typeface="Garamond" pitchFamily="18" charset="0"/>
            </a:endParaRPr>
          </a:p>
          <a:p>
            <a:endParaRPr lang="es-ES" dirty="0" smtClean="0">
              <a:latin typeface="Garamond" pitchFamily="18" charset="0"/>
            </a:endParaRPr>
          </a:p>
          <a:p>
            <a:endParaRPr lang="es-ES" dirty="0" smtClean="0">
              <a:latin typeface="Garamond" pitchFamily="18" charset="0"/>
            </a:endParaRPr>
          </a:p>
          <a:p>
            <a:endParaRPr lang="es-ES" dirty="0" smtClean="0">
              <a:latin typeface="Garamond" pitchFamily="18" charset="0"/>
            </a:endParaRPr>
          </a:p>
          <a:p>
            <a:endParaRPr lang="es-ES" dirty="0" smtClean="0">
              <a:latin typeface="Garamond" pitchFamily="18" charset="0"/>
            </a:endParaRPr>
          </a:p>
          <a:p>
            <a:endParaRPr lang="es-ES" dirty="0" smtClean="0">
              <a:latin typeface="Garamond" pitchFamily="18" charset="0"/>
            </a:endParaRPr>
          </a:p>
          <a:p>
            <a:endParaRPr lang="es-ES" dirty="0" smtClean="0">
              <a:latin typeface="Garamond" pitchFamily="18" charset="0"/>
            </a:endParaRPr>
          </a:p>
          <a:p>
            <a:endParaRPr lang="es-ES" dirty="0"/>
          </a:p>
        </p:txBody>
      </p:sp>
      <p:graphicFrame>
        <p:nvGraphicFramePr>
          <p:cNvPr id="7" name="6 Tabla"/>
          <p:cNvGraphicFramePr>
            <a:graphicFrameLocks noGrp="1"/>
          </p:cNvGraphicFramePr>
          <p:nvPr/>
        </p:nvGraphicFramePr>
        <p:xfrm>
          <a:off x="714348" y="1571612"/>
          <a:ext cx="7286676" cy="1500199"/>
        </p:xfrm>
        <a:graphic>
          <a:graphicData uri="http://schemas.openxmlformats.org/drawingml/2006/table">
            <a:tbl>
              <a:tblPr/>
              <a:tblGrid>
                <a:gridCol w="1821238"/>
                <a:gridCol w="1821238"/>
                <a:gridCol w="1822100"/>
                <a:gridCol w="1822100"/>
              </a:tblGrid>
              <a:tr h="600079">
                <a:tc>
                  <a:txBody>
                    <a:bodyPr/>
                    <a:lstStyle/>
                    <a:p>
                      <a:pPr algn="just">
                        <a:spcAft>
                          <a:spcPts val="0"/>
                        </a:spcAft>
                      </a:pPr>
                      <a:endParaRPr lang="es-ES" sz="1800" dirty="0">
                        <a:latin typeface="Garamond"/>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Horas estudio</a:t>
                      </a:r>
                      <a:endParaRPr lang="es-ES" sz="1800" dirty="0">
                        <a:latin typeface="Times New Roman"/>
                        <a:ea typeface="Times New Roman"/>
                        <a:cs typeface="Times New Roman"/>
                      </a:endParaRPr>
                    </a:p>
                    <a:p>
                      <a:pPr algn="ctr">
                        <a:spcAft>
                          <a:spcPts val="0"/>
                        </a:spcAft>
                      </a:pPr>
                      <a:r>
                        <a:rPr lang="es-ES" sz="1800" dirty="0">
                          <a:latin typeface="Garamond"/>
                          <a:ea typeface="Times New Roman"/>
                          <a:cs typeface="Times New Roman"/>
                        </a:rPr>
                        <a:t>(input)</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Nota Matemáticas</a:t>
                      </a:r>
                      <a:endParaRPr lang="es-ES" sz="1800">
                        <a:latin typeface="Times New Roman"/>
                        <a:ea typeface="Times New Roman"/>
                        <a:cs typeface="Times New Roman"/>
                      </a:endParaRPr>
                    </a:p>
                    <a:p>
                      <a:pPr algn="ctr">
                        <a:spcAft>
                          <a:spcPts val="0"/>
                        </a:spcAft>
                      </a:pPr>
                      <a:r>
                        <a:rPr lang="es-ES" sz="1800">
                          <a:latin typeface="Garamond"/>
                          <a:ea typeface="Times New Roman"/>
                          <a:cs typeface="Times New Roman"/>
                        </a:rPr>
                        <a:t>(output 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Nota Inglés</a:t>
                      </a:r>
                      <a:endParaRPr lang="es-ES" sz="1800">
                        <a:latin typeface="Times New Roman"/>
                        <a:ea typeface="Times New Roman"/>
                        <a:cs typeface="Times New Roman"/>
                      </a:endParaRPr>
                    </a:p>
                    <a:p>
                      <a:pPr algn="ctr">
                        <a:spcAft>
                          <a:spcPts val="0"/>
                        </a:spcAft>
                      </a:pPr>
                      <a:r>
                        <a:rPr lang="es-ES" sz="1800">
                          <a:latin typeface="Garamond"/>
                          <a:ea typeface="Times New Roman"/>
                          <a:cs typeface="Times New Roman"/>
                        </a:rPr>
                        <a:t>(output 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40">
                <a:tc>
                  <a:txBody>
                    <a:bodyPr/>
                    <a:lstStyle/>
                    <a:p>
                      <a:pPr algn="just">
                        <a:spcAft>
                          <a:spcPts val="0"/>
                        </a:spcAft>
                      </a:pPr>
                      <a:r>
                        <a:rPr lang="es-ES" sz="1800">
                          <a:latin typeface="Garamond"/>
                          <a:ea typeface="Times New Roman"/>
                          <a:cs typeface="Times New Roman"/>
                        </a:rPr>
                        <a:t>Alumno 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100</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8</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40">
                <a:tc>
                  <a:txBody>
                    <a:bodyPr/>
                    <a:lstStyle/>
                    <a:p>
                      <a:pPr algn="just">
                        <a:spcAft>
                          <a:spcPts val="0"/>
                        </a:spcAft>
                      </a:pPr>
                      <a:r>
                        <a:rPr lang="es-ES" sz="1800">
                          <a:latin typeface="Garamond"/>
                          <a:ea typeface="Times New Roman"/>
                          <a:cs typeface="Times New Roman"/>
                        </a:rPr>
                        <a:t>Alumno 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5</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40">
                <a:tc>
                  <a:txBody>
                    <a:bodyPr/>
                    <a:lstStyle/>
                    <a:p>
                      <a:pPr algn="just">
                        <a:spcAft>
                          <a:spcPts val="0"/>
                        </a:spcAft>
                      </a:pPr>
                      <a:r>
                        <a:rPr lang="es-ES" sz="1800" dirty="0">
                          <a:latin typeface="Garamond"/>
                          <a:ea typeface="Times New Roman"/>
                          <a:cs typeface="Times New Roman"/>
                        </a:rPr>
                        <a:t>Alumno 3</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2</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5</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285720" y="357166"/>
            <a:ext cx="8572560" cy="5355312"/>
          </a:xfrm>
          <a:prstGeom prst="rect">
            <a:avLst/>
          </a:prstGeom>
          <a:noFill/>
        </p:spPr>
        <p:txBody>
          <a:bodyPr wrap="square" rtlCol="0">
            <a:spAutoFit/>
          </a:bodyPr>
          <a:lstStyle/>
          <a:p>
            <a:pPr algn="just"/>
            <a:r>
              <a:rPr lang="es-ES" dirty="0" smtClean="0">
                <a:latin typeface="Garamond" pitchFamily="18" charset="0"/>
              </a:rPr>
              <a:t>A partir de los resultados de los tres alumnos, vamos a tratar de </a:t>
            </a:r>
            <a:r>
              <a:rPr lang="es-ES" b="1" dirty="0" smtClean="0">
                <a:latin typeface="Garamond" pitchFamily="18" charset="0"/>
              </a:rPr>
              <a:t>construir una combinación </a:t>
            </a:r>
            <a:r>
              <a:rPr lang="es-ES" dirty="0" smtClean="0">
                <a:latin typeface="Garamond" pitchFamily="18" charset="0"/>
              </a:rPr>
              <a:t>teniendo en cuenta a los tres alumnos qué debemos “imitar” de cada uno. </a:t>
            </a:r>
          </a:p>
          <a:p>
            <a:pPr algn="just"/>
            <a:r>
              <a:rPr lang="es-ES" dirty="0" smtClean="0">
                <a:latin typeface="Garamond" pitchFamily="18" charset="0"/>
              </a:rPr>
              <a:t>Es decir, que dadas las horas de estudio nos diga cómo sacar mejores notas (maximización de output), o si las notas nos parecen satisfactorias, cómo minimizar las horas de estudio para conseguirlas (minimización de input). En definitiva, cómo lograr la eficiencia relativa. </a:t>
            </a:r>
          </a:p>
          <a:p>
            <a:pPr algn="just"/>
            <a:endParaRPr lang="es-ES" dirty="0" smtClean="0">
              <a:latin typeface="Garamond" pitchFamily="18" charset="0"/>
            </a:endParaRPr>
          </a:p>
          <a:p>
            <a:pPr algn="just"/>
            <a:r>
              <a:rPr lang="es-ES" dirty="0" smtClean="0">
                <a:latin typeface="Garamond" pitchFamily="18" charset="0"/>
              </a:rPr>
              <a:t>El alumno 1 obtiene muy buenos resultados en Matemáticas, de manera que ninguna combinación de los alumnos 2 y 3 permite un mejor resultado. El aluno 3, al contrario, es el más eficiente en Inglés. El alumno 2 podría imitar un poco a cada uno de sus compañeros, y obtendría un mejor resultado:</a:t>
            </a:r>
          </a:p>
          <a:p>
            <a:pPr algn="just"/>
            <a:r>
              <a:rPr lang="es-ES" dirty="0" smtClean="0">
                <a:latin typeface="Garamond" pitchFamily="18" charset="0"/>
              </a:rPr>
              <a:t> </a:t>
            </a:r>
          </a:p>
          <a:p>
            <a:pPr algn="just"/>
            <a:r>
              <a:rPr lang="es-ES" dirty="0" smtClean="0">
                <a:latin typeface="Garamond" pitchFamily="18" charset="0"/>
              </a:rPr>
              <a:t>Lambda Y=[0,5*8+0,5*2;  0,5*1+0,5*5]=[5,3]&gt;[5,2]</a:t>
            </a:r>
          </a:p>
          <a:p>
            <a:pPr algn="just"/>
            <a:r>
              <a:rPr lang="es-ES" dirty="0" smtClean="0">
                <a:latin typeface="Garamond" pitchFamily="18" charset="0"/>
              </a:rPr>
              <a:t> </a:t>
            </a:r>
          </a:p>
          <a:p>
            <a:pPr algn="just"/>
            <a:r>
              <a:rPr lang="es-ES" dirty="0" smtClean="0">
                <a:latin typeface="Garamond" pitchFamily="18" charset="0"/>
              </a:rPr>
              <a:t>No siempre la mejor combinación de otras unidades es 50% de cada una. Podría necesitarse otra proporción, y para ello se utiliza un programa de optimización lineal. En términos gráficos podemos representar la frontera eficiente por trazo más grueso, determinada por dos observaciones, el alumno 3 y el alumno 1, mientras que el alumno 2 es ineficiente comparado con los otros dos, al situarse por debajo de la frontera.</a:t>
            </a:r>
          </a:p>
          <a:p>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18452"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grpSp>
        <p:nvGrpSpPr>
          <p:cNvPr id="18433" name="Group 1"/>
          <p:cNvGrpSpPr>
            <a:grpSpLocks noChangeAspect="1"/>
          </p:cNvGrpSpPr>
          <p:nvPr/>
        </p:nvGrpSpPr>
        <p:grpSpPr bwMode="auto">
          <a:xfrm>
            <a:off x="1142976" y="428604"/>
            <a:ext cx="5257800" cy="3086100"/>
            <a:chOff x="2362" y="4020"/>
            <a:chExt cx="7200" cy="4320"/>
          </a:xfrm>
        </p:grpSpPr>
        <p:sp>
          <p:nvSpPr>
            <p:cNvPr id="18451" name="AutoShape 19"/>
            <p:cNvSpPr>
              <a:spLocks noChangeAspect="1" noChangeArrowheads="1" noTextEdit="1"/>
            </p:cNvSpPr>
            <p:nvPr/>
          </p:nvSpPr>
          <p:spPr bwMode="auto">
            <a:xfrm>
              <a:off x="2362" y="4020"/>
              <a:ext cx="7200" cy="4320"/>
            </a:xfrm>
            <a:prstGeom prst="rect">
              <a:avLst/>
            </a:prstGeom>
            <a:noFill/>
            <a:ln w="9525" cap="rnd">
              <a:solidFill>
                <a:srgbClr val="000000"/>
              </a:solidFill>
              <a:prstDash val="sysDot"/>
              <a:miter lim="800000"/>
              <a:headEnd/>
              <a:tailEnd/>
            </a:ln>
          </p:spPr>
          <p:txBody>
            <a:bodyPr vert="horz" wrap="square" lIns="91440" tIns="45720" rIns="91440" bIns="45720" numCol="1" anchor="t" anchorCtr="0" compatLnSpc="1">
              <a:prstTxWarp prst="textNoShape">
                <a:avLst/>
              </a:prstTxWarp>
            </a:bodyPr>
            <a:lstStyle/>
            <a:p>
              <a:endParaRPr lang="es-ES"/>
            </a:p>
          </p:txBody>
        </p:sp>
        <p:sp>
          <p:nvSpPr>
            <p:cNvPr id="18450" name="Line 18"/>
            <p:cNvSpPr>
              <a:spLocks noChangeShapeType="1"/>
            </p:cNvSpPr>
            <p:nvPr/>
          </p:nvSpPr>
          <p:spPr bwMode="auto">
            <a:xfrm>
              <a:off x="3145" y="4340"/>
              <a:ext cx="0" cy="32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9" name="Line 17"/>
            <p:cNvSpPr>
              <a:spLocks noChangeShapeType="1"/>
            </p:cNvSpPr>
            <p:nvPr/>
          </p:nvSpPr>
          <p:spPr bwMode="auto">
            <a:xfrm>
              <a:off x="3145" y="7540"/>
              <a:ext cx="4695"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8" name="Line 16"/>
            <p:cNvSpPr>
              <a:spLocks noChangeShapeType="1"/>
            </p:cNvSpPr>
            <p:nvPr/>
          </p:nvSpPr>
          <p:spPr bwMode="auto">
            <a:xfrm>
              <a:off x="7214" y="7540"/>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7" name="Line 15"/>
            <p:cNvSpPr>
              <a:spLocks noChangeShapeType="1"/>
            </p:cNvSpPr>
            <p:nvPr/>
          </p:nvSpPr>
          <p:spPr bwMode="auto">
            <a:xfrm flipV="1">
              <a:off x="7214" y="7060"/>
              <a:ext cx="0" cy="48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6" name="Line 14"/>
            <p:cNvSpPr>
              <a:spLocks noChangeShapeType="1"/>
            </p:cNvSpPr>
            <p:nvPr/>
          </p:nvSpPr>
          <p:spPr bwMode="auto">
            <a:xfrm>
              <a:off x="3145" y="5140"/>
              <a:ext cx="939"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5" name="Line 13"/>
            <p:cNvSpPr>
              <a:spLocks noChangeShapeType="1"/>
            </p:cNvSpPr>
            <p:nvPr/>
          </p:nvSpPr>
          <p:spPr bwMode="auto">
            <a:xfrm>
              <a:off x="4084" y="5140"/>
              <a:ext cx="3130" cy="192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4" name="Line 12"/>
            <p:cNvSpPr>
              <a:spLocks noChangeShapeType="1"/>
            </p:cNvSpPr>
            <p:nvPr/>
          </p:nvSpPr>
          <p:spPr bwMode="auto">
            <a:xfrm>
              <a:off x="4084" y="5140"/>
              <a:ext cx="0" cy="2400"/>
            </a:xfrm>
            <a:prstGeom prst="line">
              <a:avLst/>
            </a:prstGeom>
            <a:noFill/>
            <a:ln w="9525">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3" name="Line 11"/>
            <p:cNvSpPr>
              <a:spLocks noChangeShapeType="1"/>
            </p:cNvSpPr>
            <p:nvPr/>
          </p:nvSpPr>
          <p:spPr bwMode="auto">
            <a:xfrm flipH="1">
              <a:off x="3145" y="7060"/>
              <a:ext cx="4069" cy="0"/>
            </a:xfrm>
            <a:prstGeom prst="line">
              <a:avLst/>
            </a:prstGeom>
            <a:noFill/>
            <a:ln w="9525">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2" name="Line 10"/>
            <p:cNvSpPr>
              <a:spLocks noChangeShapeType="1"/>
            </p:cNvSpPr>
            <p:nvPr/>
          </p:nvSpPr>
          <p:spPr bwMode="auto">
            <a:xfrm>
              <a:off x="3145" y="6580"/>
              <a:ext cx="2191" cy="0"/>
            </a:xfrm>
            <a:prstGeom prst="line">
              <a:avLst/>
            </a:prstGeom>
            <a:noFill/>
            <a:ln w="9525">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1" name="Line 9"/>
            <p:cNvSpPr>
              <a:spLocks noChangeShapeType="1"/>
            </p:cNvSpPr>
            <p:nvPr/>
          </p:nvSpPr>
          <p:spPr bwMode="auto">
            <a:xfrm>
              <a:off x="5336" y="6580"/>
              <a:ext cx="0" cy="960"/>
            </a:xfrm>
            <a:prstGeom prst="line">
              <a:avLst/>
            </a:prstGeom>
            <a:noFill/>
            <a:ln w="9525">
              <a:solidFill>
                <a:srgbClr val="000000"/>
              </a:solidFill>
              <a:prstDash val="dashDot"/>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40" name="Text Box 8"/>
            <p:cNvSpPr txBox="1">
              <a:spLocks noChangeArrowheads="1"/>
            </p:cNvSpPr>
            <p:nvPr/>
          </p:nvSpPr>
          <p:spPr bwMode="auto">
            <a:xfrm>
              <a:off x="4084" y="4340"/>
              <a:ext cx="1095" cy="6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Alumno 3</a:t>
              </a:r>
              <a:endParaRPr kumimoji="0" lang="es-E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[2,5]</a:t>
              </a:r>
              <a:endParaRPr kumimoji="0" lang="es-E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8439" name="Text Box 7"/>
            <p:cNvSpPr txBox="1">
              <a:spLocks noChangeArrowheads="1"/>
            </p:cNvSpPr>
            <p:nvPr/>
          </p:nvSpPr>
          <p:spPr bwMode="auto">
            <a:xfrm>
              <a:off x="7032" y="6313"/>
              <a:ext cx="965" cy="5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Alumno 1</a:t>
              </a:r>
              <a:endParaRPr kumimoji="0" lang="es-E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[8,1]</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8438" name="Text Box 6"/>
            <p:cNvSpPr txBox="1">
              <a:spLocks noChangeArrowheads="1"/>
            </p:cNvSpPr>
            <p:nvPr/>
          </p:nvSpPr>
          <p:spPr bwMode="auto">
            <a:xfrm>
              <a:off x="5805" y="5140"/>
              <a:ext cx="1096" cy="6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Alumno 2</a:t>
              </a:r>
              <a:endParaRPr kumimoji="0" lang="es-E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[5,2]</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8437" name="Line 5"/>
            <p:cNvSpPr>
              <a:spLocks noChangeShapeType="1"/>
            </p:cNvSpPr>
            <p:nvPr/>
          </p:nvSpPr>
          <p:spPr bwMode="auto">
            <a:xfrm flipH="1">
              <a:off x="5336" y="5780"/>
              <a:ext cx="469" cy="8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s-ES"/>
            </a:p>
          </p:txBody>
        </p:sp>
        <p:sp>
          <p:nvSpPr>
            <p:cNvPr id="18436" name="Line 4"/>
            <p:cNvSpPr>
              <a:spLocks noChangeShapeType="1"/>
            </p:cNvSpPr>
            <p:nvPr/>
          </p:nvSpPr>
          <p:spPr bwMode="auto">
            <a:xfrm flipV="1">
              <a:off x="3145" y="6260"/>
              <a:ext cx="2817" cy="1280"/>
            </a:xfrm>
            <a:prstGeom prst="line">
              <a:avLst/>
            </a:prstGeom>
            <a:noFill/>
            <a:ln w="9525" cap="rnd">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s-ES"/>
            </a:p>
          </p:txBody>
        </p:sp>
        <p:sp>
          <p:nvSpPr>
            <p:cNvPr id="18435" name="Text Box 3"/>
            <p:cNvSpPr txBox="1">
              <a:spLocks noChangeArrowheads="1"/>
            </p:cNvSpPr>
            <p:nvPr/>
          </p:nvSpPr>
          <p:spPr bwMode="auto">
            <a:xfrm>
              <a:off x="7371" y="7540"/>
              <a:ext cx="1878" cy="6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Nota Matemáticas</a:t>
              </a:r>
              <a:r>
                <a:rPr kumimoji="0" lang="es-E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(output 1)</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8434" name="Text Box 2"/>
            <p:cNvSpPr txBox="1">
              <a:spLocks noChangeArrowheads="1"/>
            </p:cNvSpPr>
            <p:nvPr/>
          </p:nvSpPr>
          <p:spPr bwMode="auto">
            <a:xfrm>
              <a:off x="2519" y="4340"/>
              <a:ext cx="1252" cy="6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Nota Inglés </a:t>
              </a:r>
              <a:endParaRPr kumimoji="0" lang="es-E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Output 2</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grpSp>
      <p:graphicFrame>
        <p:nvGraphicFramePr>
          <p:cNvPr id="25" name="24 Tabla"/>
          <p:cNvGraphicFramePr>
            <a:graphicFrameLocks noGrp="1"/>
          </p:cNvGraphicFramePr>
          <p:nvPr/>
        </p:nvGraphicFramePr>
        <p:xfrm>
          <a:off x="928662" y="3786190"/>
          <a:ext cx="7286676" cy="1500199"/>
        </p:xfrm>
        <a:graphic>
          <a:graphicData uri="http://schemas.openxmlformats.org/drawingml/2006/table">
            <a:tbl>
              <a:tblPr/>
              <a:tblGrid>
                <a:gridCol w="1821238"/>
                <a:gridCol w="1821238"/>
                <a:gridCol w="1822100"/>
                <a:gridCol w="1822100"/>
              </a:tblGrid>
              <a:tr h="600079">
                <a:tc>
                  <a:txBody>
                    <a:bodyPr/>
                    <a:lstStyle/>
                    <a:p>
                      <a:pPr algn="just">
                        <a:spcAft>
                          <a:spcPts val="0"/>
                        </a:spcAft>
                      </a:pPr>
                      <a:endParaRPr lang="es-ES" sz="1800" dirty="0">
                        <a:latin typeface="Garamond"/>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Horas estudio</a:t>
                      </a:r>
                      <a:endParaRPr lang="es-ES" sz="1800" dirty="0">
                        <a:latin typeface="Times New Roman"/>
                        <a:ea typeface="Times New Roman"/>
                        <a:cs typeface="Times New Roman"/>
                      </a:endParaRPr>
                    </a:p>
                    <a:p>
                      <a:pPr algn="ctr">
                        <a:spcAft>
                          <a:spcPts val="0"/>
                        </a:spcAft>
                      </a:pPr>
                      <a:r>
                        <a:rPr lang="es-ES" sz="1800" dirty="0">
                          <a:latin typeface="Garamond"/>
                          <a:ea typeface="Times New Roman"/>
                          <a:cs typeface="Times New Roman"/>
                        </a:rPr>
                        <a:t>(input)</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Nota Matemáticas</a:t>
                      </a:r>
                      <a:endParaRPr lang="es-ES" sz="1800">
                        <a:latin typeface="Times New Roman"/>
                        <a:ea typeface="Times New Roman"/>
                        <a:cs typeface="Times New Roman"/>
                      </a:endParaRPr>
                    </a:p>
                    <a:p>
                      <a:pPr algn="ctr">
                        <a:spcAft>
                          <a:spcPts val="0"/>
                        </a:spcAft>
                      </a:pPr>
                      <a:r>
                        <a:rPr lang="es-ES" sz="1800">
                          <a:latin typeface="Garamond"/>
                          <a:ea typeface="Times New Roman"/>
                          <a:cs typeface="Times New Roman"/>
                        </a:rPr>
                        <a:t>(output 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Nota Inglés</a:t>
                      </a:r>
                      <a:endParaRPr lang="es-ES" sz="1800">
                        <a:latin typeface="Times New Roman"/>
                        <a:ea typeface="Times New Roman"/>
                        <a:cs typeface="Times New Roman"/>
                      </a:endParaRPr>
                    </a:p>
                    <a:p>
                      <a:pPr algn="ctr">
                        <a:spcAft>
                          <a:spcPts val="0"/>
                        </a:spcAft>
                      </a:pPr>
                      <a:r>
                        <a:rPr lang="es-ES" sz="1800">
                          <a:latin typeface="Garamond"/>
                          <a:ea typeface="Times New Roman"/>
                          <a:cs typeface="Times New Roman"/>
                        </a:rPr>
                        <a:t>(output 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40">
                <a:tc>
                  <a:txBody>
                    <a:bodyPr/>
                    <a:lstStyle/>
                    <a:p>
                      <a:pPr algn="just">
                        <a:spcAft>
                          <a:spcPts val="0"/>
                        </a:spcAft>
                      </a:pPr>
                      <a:r>
                        <a:rPr lang="es-ES" sz="1800">
                          <a:latin typeface="Garamond"/>
                          <a:ea typeface="Times New Roman"/>
                          <a:cs typeface="Times New Roman"/>
                        </a:rPr>
                        <a:t>Alumno 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100</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8</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40">
                <a:tc>
                  <a:txBody>
                    <a:bodyPr/>
                    <a:lstStyle/>
                    <a:p>
                      <a:pPr algn="just">
                        <a:spcAft>
                          <a:spcPts val="0"/>
                        </a:spcAft>
                      </a:pPr>
                      <a:r>
                        <a:rPr lang="es-ES" sz="1800">
                          <a:latin typeface="Garamond"/>
                          <a:ea typeface="Times New Roman"/>
                          <a:cs typeface="Times New Roman"/>
                        </a:rPr>
                        <a:t>Alumno 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5</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40">
                <a:tc>
                  <a:txBody>
                    <a:bodyPr/>
                    <a:lstStyle/>
                    <a:p>
                      <a:pPr algn="just">
                        <a:spcAft>
                          <a:spcPts val="0"/>
                        </a:spcAft>
                      </a:pPr>
                      <a:r>
                        <a:rPr lang="es-ES" sz="1800" dirty="0">
                          <a:latin typeface="Garamond"/>
                          <a:ea typeface="Times New Roman"/>
                          <a:cs typeface="Times New Roman"/>
                        </a:rPr>
                        <a:t>Alumno 3</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2</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5</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214282" y="285728"/>
            <a:ext cx="8501122" cy="3139321"/>
          </a:xfrm>
          <a:prstGeom prst="rect">
            <a:avLst/>
          </a:prstGeom>
          <a:noFill/>
        </p:spPr>
        <p:txBody>
          <a:bodyPr wrap="square" rtlCol="0">
            <a:spAutoFit/>
          </a:bodyPr>
          <a:lstStyle/>
          <a:p>
            <a:pPr algn="just"/>
            <a:r>
              <a:rPr lang="es-ES" dirty="0" smtClean="0">
                <a:latin typeface="Garamond" pitchFamily="18" charset="0"/>
              </a:rPr>
              <a:t>La eficiencia se lograría con una combinación lineal de las actuaciones de los otros dos alumnos para situarse sobre la frontera. Nótese que se trata de una medición </a:t>
            </a:r>
            <a:r>
              <a:rPr lang="es-ES" u="sng" dirty="0" smtClean="0">
                <a:latin typeface="Garamond" pitchFamily="18" charset="0"/>
              </a:rPr>
              <a:t>relativa</a:t>
            </a:r>
            <a:r>
              <a:rPr lang="es-ES" dirty="0" smtClean="0">
                <a:latin typeface="Garamond" pitchFamily="18" charset="0"/>
              </a:rPr>
              <a:t> de la eficiencia, ya que si los alumnos considerados en la comparación fuesen diferentes, los resultados también lo serían.</a:t>
            </a:r>
          </a:p>
          <a:p>
            <a:pPr algn="just"/>
            <a:endParaRPr lang="es-ES" dirty="0" smtClean="0">
              <a:latin typeface="Garamond" pitchFamily="18" charset="0"/>
            </a:endParaRPr>
          </a:p>
          <a:p>
            <a:pPr algn="just"/>
            <a:r>
              <a:rPr lang="es-ES" dirty="0" smtClean="0">
                <a:latin typeface="Garamond" pitchFamily="18" charset="0"/>
              </a:rPr>
              <a:t>El análisis gráfico puede utilizarse para mostrar otro ejemplo sencillo, esta vez con dos inputs y un solo output. Supongamos que el output hospitalario viene medido por el número de operaciones anuales de una determinada dolencia, y los inputs son el número de cirujano/as y enfermero/as.  Si contamos con la información relativa a 4 hospitales:</a:t>
            </a:r>
          </a:p>
          <a:p>
            <a:pPr algn="just"/>
            <a:endParaRPr lang="es-ES" dirty="0" smtClean="0">
              <a:latin typeface="Garamond" pitchFamily="18" charset="0"/>
            </a:endParaRPr>
          </a:p>
          <a:p>
            <a:endParaRPr lang="es-ES" dirty="0"/>
          </a:p>
        </p:txBody>
      </p:sp>
      <p:graphicFrame>
        <p:nvGraphicFramePr>
          <p:cNvPr id="7" name="6 Tabla"/>
          <p:cNvGraphicFramePr>
            <a:graphicFrameLocks noGrp="1"/>
          </p:cNvGraphicFramePr>
          <p:nvPr/>
        </p:nvGraphicFramePr>
        <p:xfrm>
          <a:off x="928662" y="3286124"/>
          <a:ext cx="7286676" cy="2143140"/>
        </p:xfrm>
        <a:graphic>
          <a:graphicData uri="http://schemas.openxmlformats.org/drawingml/2006/table">
            <a:tbl>
              <a:tblPr/>
              <a:tblGrid>
                <a:gridCol w="1821238"/>
                <a:gridCol w="1821238"/>
                <a:gridCol w="1822100"/>
                <a:gridCol w="1822100"/>
              </a:tblGrid>
              <a:tr h="714380">
                <a:tc>
                  <a:txBody>
                    <a:bodyPr/>
                    <a:lstStyle/>
                    <a:p>
                      <a:pPr algn="just">
                        <a:spcAft>
                          <a:spcPts val="0"/>
                        </a:spcAft>
                      </a:pPr>
                      <a:endParaRPr lang="es-ES" sz="1800" dirty="0">
                        <a:latin typeface="Garamond"/>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Input 1</a:t>
                      </a:r>
                      <a:endParaRPr lang="es-ES" sz="1800">
                        <a:latin typeface="Times New Roman"/>
                        <a:ea typeface="Times New Roman"/>
                        <a:cs typeface="Times New Roman"/>
                      </a:endParaRPr>
                    </a:p>
                    <a:p>
                      <a:pPr algn="ctr">
                        <a:spcAft>
                          <a:spcPts val="0"/>
                        </a:spcAft>
                      </a:pPr>
                      <a:r>
                        <a:rPr lang="es-ES" sz="1800">
                          <a:latin typeface="Garamond"/>
                          <a:ea typeface="Times New Roman"/>
                          <a:cs typeface="Times New Roman"/>
                        </a:rPr>
                        <a:t>Nº médicos</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Input 2</a:t>
                      </a:r>
                      <a:endParaRPr lang="es-ES" sz="1800">
                        <a:latin typeface="Times New Roman"/>
                        <a:ea typeface="Times New Roman"/>
                        <a:cs typeface="Times New Roman"/>
                      </a:endParaRPr>
                    </a:p>
                    <a:p>
                      <a:pPr algn="ctr">
                        <a:spcAft>
                          <a:spcPts val="0"/>
                        </a:spcAft>
                      </a:pPr>
                      <a:r>
                        <a:rPr lang="es-ES" sz="1800">
                          <a:latin typeface="Garamond"/>
                          <a:ea typeface="Times New Roman"/>
                          <a:cs typeface="Times New Roman"/>
                        </a:rPr>
                        <a:t>Nº enfermero/as</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Output (nº operaciones /año)</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just">
                        <a:spcAft>
                          <a:spcPts val="0"/>
                        </a:spcAft>
                      </a:pPr>
                      <a:r>
                        <a:rPr lang="es-ES" sz="1800" dirty="0">
                          <a:latin typeface="Garamond"/>
                          <a:ea typeface="Times New Roman"/>
                          <a:cs typeface="Times New Roman"/>
                        </a:rPr>
                        <a:t>Hospital 1</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5</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just">
                        <a:spcAft>
                          <a:spcPts val="0"/>
                        </a:spcAft>
                      </a:pPr>
                      <a:r>
                        <a:rPr lang="es-ES" sz="1800">
                          <a:latin typeface="Garamond"/>
                          <a:ea typeface="Times New Roman"/>
                          <a:cs typeface="Times New Roman"/>
                        </a:rPr>
                        <a:t>Hospital 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2</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3</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just">
                        <a:spcAft>
                          <a:spcPts val="0"/>
                        </a:spcAft>
                      </a:pPr>
                      <a:r>
                        <a:rPr lang="es-ES" sz="1800">
                          <a:latin typeface="Garamond"/>
                          <a:ea typeface="Times New Roman"/>
                          <a:cs typeface="Times New Roman"/>
                        </a:rPr>
                        <a:t>Hospital 3</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5</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2</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100</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just">
                        <a:spcAft>
                          <a:spcPts val="0"/>
                        </a:spcAft>
                      </a:pPr>
                      <a:r>
                        <a:rPr lang="es-ES" sz="1800">
                          <a:latin typeface="Garamond"/>
                          <a:ea typeface="Times New Roman"/>
                          <a:cs typeface="Times New Roman"/>
                        </a:rPr>
                        <a:t>Hospital 4</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a:latin typeface="Garamond"/>
                          <a:ea typeface="Times New Roman"/>
                          <a:cs typeface="Times New Roman"/>
                        </a:rPr>
                        <a:t>2</a:t>
                      </a:r>
                      <a:endParaRPr lang="es-ES"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5</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800" dirty="0">
                          <a:latin typeface="Garamond"/>
                          <a:ea typeface="Times New Roman"/>
                          <a:cs typeface="Times New Roman"/>
                        </a:rPr>
                        <a:t>100</a:t>
                      </a:r>
                      <a:endParaRPr lang="es-E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16408"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grpSp>
        <p:nvGrpSpPr>
          <p:cNvPr id="16385" name="Group 1"/>
          <p:cNvGrpSpPr>
            <a:grpSpLocks noChangeAspect="1"/>
          </p:cNvGrpSpPr>
          <p:nvPr/>
        </p:nvGrpSpPr>
        <p:grpSpPr bwMode="auto">
          <a:xfrm>
            <a:off x="1357289" y="1071546"/>
            <a:ext cx="6694005" cy="3929090"/>
            <a:chOff x="2362" y="2107"/>
            <a:chExt cx="7200" cy="4320"/>
          </a:xfrm>
        </p:grpSpPr>
        <p:sp>
          <p:nvSpPr>
            <p:cNvPr id="16407" name="AutoShape 23"/>
            <p:cNvSpPr>
              <a:spLocks noChangeAspect="1" noChangeArrowheads="1" noTextEdit="1"/>
            </p:cNvSpPr>
            <p:nvPr/>
          </p:nvSpPr>
          <p:spPr bwMode="auto">
            <a:xfrm>
              <a:off x="2362" y="2107"/>
              <a:ext cx="7200" cy="4320"/>
            </a:xfrm>
            <a:prstGeom prst="rect">
              <a:avLst/>
            </a:prstGeom>
            <a:noFill/>
            <a:ln w="9525" cap="rnd">
              <a:solidFill>
                <a:srgbClr val="000000"/>
              </a:solidFill>
              <a:prstDash val="sysDot"/>
              <a:miter lim="800000"/>
              <a:headEnd/>
              <a:tailEnd/>
            </a:ln>
          </p:spPr>
          <p:txBody>
            <a:bodyPr vert="horz" wrap="square" lIns="91440" tIns="45720" rIns="91440" bIns="45720" numCol="1" anchor="t" anchorCtr="0" compatLnSpc="1">
              <a:prstTxWarp prst="textNoShape">
                <a:avLst/>
              </a:prstTxWarp>
            </a:bodyPr>
            <a:lstStyle/>
            <a:p>
              <a:endParaRPr lang="es-ES"/>
            </a:p>
          </p:txBody>
        </p:sp>
        <p:sp>
          <p:nvSpPr>
            <p:cNvPr id="16406" name="Line 22"/>
            <p:cNvSpPr>
              <a:spLocks noChangeShapeType="1"/>
            </p:cNvSpPr>
            <p:nvPr/>
          </p:nvSpPr>
          <p:spPr bwMode="auto">
            <a:xfrm>
              <a:off x="2832" y="2907"/>
              <a:ext cx="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6405" name="Line 21"/>
            <p:cNvSpPr>
              <a:spLocks noChangeShapeType="1"/>
            </p:cNvSpPr>
            <p:nvPr/>
          </p:nvSpPr>
          <p:spPr bwMode="auto">
            <a:xfrm>
              <a:off x="3771" y="2587"/>
              <a:ext cx="0" cy="336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6404" name="Line 20"/>
            <p:cNvSpPr>
              <a:spLocks noChangeShapeType="1"/>
            </p:cNvSpPr>
            <p:nvPr/>
          </p:nvSpPr>
          <p:spPr bwMode="auto">
            <a:xfrm>
              <a:off x="3771" y="5947"/>
              <a:ext cx="3913" cy="0"/>
            </a:xfrm>
            <a:prstGeom prst="line">
              <a:avLst/>
            </a:prstGeom>
            <a:noFill/>
            <a:ln w="9525" cap="rnd">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s-ES"/>
            </a:p>
          </p:txBody>
        </p:sp>
        <p:sp>
          <p:nvSpPr>
            <p:cNvPr id="16403" name="Line 19"/>
            <p:cNvSpPr>
              <a:spLocks noChangeShapeType="1"/>
            </p:cNvSpPr>
            <p:nvPr/>
          </p:nvSpPr>
          <p:spPr bwMode="auto">
            <a:xfrm flipV="1">
              <a:off x="4084" y="3227"/>
              <a:ext cx="0" cy="272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402" name="Line 18"/>
            <p:cNvSpPr>
              <a:spLocks noChangeShapeType="1"/>
            </p:cNvSpPr>
            <p:nvPr/>
          </p:nvSpPr>
          <p:spPr bwMode="auto">
            <a:xfrm flipH="1">
              <a:off x="3771" y="3227"/>
              <a:ext cx="313"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401" name="Line 17"/>
            <p:cNvSpPr>
              <a:spLocks noChangeShapeType="1"/>
            </p:cNvSpPr>
            <p:nvPr/>
          </p:nvSpPr>
          <p:spPr bwMode="auto">
            <a:xfrm flipV="1">
              <a:off x="4397" y="4187"/>
              <a:ext cx="0" cy="176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400" name="Line 16"/>
            <p:cNvSpPr>
              <a:spLocks noChangeShapeType="1"/>
            </p:cNvSpPr>
            <p:nvPr/>
          </p:nvSpPr>
          <p:spPr bwMode="auto">
            <a:xfrm flipH="1">
              <a:off x="3771" y="4187"/>
              <a:ext cx="626"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9" name="Line 15"/>
            <p:cNvSpPr>
              <a:spLocks noChangeShapeType="1"/>
            </p:cNvSpPr>
            <p:nvPr/>
          </p:nvSpPr>
          <p:spPr bwMode="auto">
            <a:xfrm flipV="1">
              <a:off x="5805" y="5307"/>
              <a:ext cx="0" cy="64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8" name="Line 14"/>
            <p:cNvSpPr>
              <a:spLocks noChangeShapeType="1"/>
            </p:cNvSpPr>
            <p:nvPr/>
          </p:nvSpPr>
          <p:spPr bwMode="auto">
            <a:xfrm flipH="1">
              <a:off x="3771" y="5307"/>
              <a:ext cx="2034"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7" name="Line 13"/>
            <p:cNvSpPr>
              <a:spLocks noChangeShapeType="1"/>
            </p:cNvSpPr>
            <p:nvPr/>
          </p:nvSpPr>
          <p:spPr bwMode="auto">
            <a:xfrm flipV="1">
              <a:off x="5805" y="4187"/>
              <a:ext cx="0" cy="112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6" name="Line 12"/>
            <p:cNvSpPr>
              <a:spLocks noChangeShapeType="1"/>
            </p:cNvSpPr>
            <p:nvPr/>
          </p:nvSpPr>
          <p:spPr bwMode="auto">
            <a:xfrm flipH="1">
              <a:off x="4397" y="4187"/>
              <a:ext cx="1408"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5" name="Line 11"/>
            <p:cNvSpPr>
              <a:spLocks noChangeShapeType="1"/>
            </p:cNvSpPr>
            <p:nvPr/>
          </p:nvSpPr>
          <p:spPr bwMode="auto">
            <a:xfrm>
              <a:off x="4084" y="2427"/>
              <a:ext cx="0" cy="80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4" name="Line 10"/>
            <p:cNvSpPr>
              <a:spLocks noChangeShapeType="1"/>
            </p:cNvSpPr>
            <p:nvPr/>
          </p:nvSpPr>
          <p:spPr bwMode="auto">
            <a:xfrm>
              <a:off x="4084" y="3227"/>
              <a:ext cx="313" cy="96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3" name="Line 9"/>
            <p:cNvSpPr>
              <a:spLocks noChangeShapeType="1"/>
            </p:cNvSpPr>
            <p:nvPr/>
          </p:nvSpPr>
          <p:spPr bwMode="auto">
            <a:xfrm>
              <a:off x="5805" y="5307"/>
              <a:ext cx="1409"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2" name="Line 8"/>
            <p:cNvSpPr>
              <a:spLocks noChangeShapeType="1"/>
            </p:cNvSpPr>
            <p:nvPr/>
          </p:nvSpPr>
          <p:spPr bwMode="auto">
            <a:xfrm>
              <a:off x="4397" y="4187"/>
              <a:ext cx="1408" cy="112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ES"/>
            </a:p>
          </p:txBody>
        </p:sp>
        <p:sp>
          <p:nvSpPr>
            <p:cNvPr id="16391" name="Text Box 7"/>
            <p:cNvSpPr txBox="1">
              <a:spLocks noChangeArrowheads="1"/>
            </p:cNvSpPr>
            <p:nvPr/>
          </p:nvSpPr>
          <p:spPr bwMode="auto">
            <a:xfrm>
              <a:off x="4240" y="2747"/>
              <a:ext cx="939" cy="3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Hosp. 1</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6390" name="Text Box 6"/>
            <p:cNvSpPr txBox="1">
              <a:spLocks noChangeArrowheads="1"/>
            </p:cNvSpPr>
            <p:nvPr/>
          </p:nvSpPr>
          <p:spPr bwMode="auto">
            <a:xfrm>
              <a:off x="4710" y="3387"/>
              <a:ext cx="939" cy="3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Hosp. 2</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Text Box 5"/>
            <p:cNvSpPr txBox="1">
              <a:spLocks noChangeArrowheads="1"/>
            </p:cNvSpPr>
            <p:nvPr/>
          </p:nvSpPr>
          <p:spPr bwMode="auto">
            <a:xfrm>
              <a:off x="6119" y="4827"/>
              <a:ext cx="939" cy="3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Hosp. 3</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6388" name="Text Box 4"/>
            <p:cNvSpPr txBox="1">
              <a:spLocks noChangeArrowheads="1"/>
            </p:cNvSpPr>
            <p:nvPr/>
          </p:nvSpPr>
          <p:spPr bwMode="auto">
            <a:xfrm>
              <a:off x="5962" y="3707"/>
              <a:ext cx="1096" cy="3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Hosp. 4</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6387" name="Text Box 3"/>
            <p:cNvSpPr txBox="1">
              <a:spLocks noChangeArrowheads="1"/>
            </p:cNvSpPr>
            <p:nvPr/>
          </p:nvSpPr>
          <p:spPr bwMode="auto">
            <a:xfrm>
              <a:off x="7058" y="5947"/>
              <a:ext cx="1252" cy="3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Input 1</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6386" name="Text Box 2"/>
            <p:cNvSpPr txBox="1">
              <a:spLocks noChangeArrowheads="1"/>
            </p:cNvSpPr>
            <p:nvPr/>
          </p:nvSpPr>
          <p:spPr bwMode="auto">
            <a:xfrm>
              <a:off x="2738" y="2427"/>
              <a:ext cx="939" cy="3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Garamond" pitchFamily="18" charset="0"/>
                  <a:ea typeface="Times New Roman" pitchFamily="18" charset="0"/>
                  <a:cs typeface="Arial" pitchFamily="34" charset="0"/>
                </a:rPr>
                <a:t>Input 2</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357158" y="357166"/>
            <a:ext cx="8286808" cy="2585323"/>
          </a:xfrm>
          <a:prstGeom prst="rect">
            <a:avLst/>
          </a:prstGeom>
          <a:noFill/>
        </p:spPr>
        <p:txBody>
          <a:bodyPr wrap="square" rtlCol="0">
            <a:spAutoFit/>
          </a:bodyPr>
          <a:lstStyle/>
          <a:p>
            <a:r>
              <a:rPr lang="es-ES" b="1" dirty="0" smtClean="0">
                <a:solidFill>
                  <a:srgbClr val="C00000"/>
                </a:solidFill>
                <a:latin typeface="Garamond" pitchFamily="18" charset="0"/>
              </a:rPr>
              <a:t>MÉTODOS PARAMÉTRICOS</a:t>
            </a:r>
          </a:p>
          <a:p>
            <a:endParaRPr lang="es-ES" dirty="0" smtClean="0">
              <a:latin typeface="Garamond" pitchFamily="18" charset="0"/>
            </a:endParaRPr>
          </a:p>
          <a:p>
            <a:pPr algn="just"/>
            <a:r>
              <a:rPr lang="es-ES" dirty="0" smtClean="0">
                <a:latin typeface="Garamond" pitchFamily="18" charset="0"/>
              </a:rPr>
              <a:t>Asumen que un proceso productivo sigue una función determinada (CES, </a:t>
            </a:r>
            <a:r>
              <a:rPr lang="es-ES" dirty="0" err="1" smtClean="0">
                <a:latin typeface="Garamond" pitchFamily="18" charset="0"/>
              </a:rPr>
              <a:t>translog</a:t>
            </a:r>
            <a:r>
              <a:rPr lang="es-ES" dirty="0" smtClean="0">
                <a:latin typeface="Garamond" pitchFamily="18" charset="0"/>
              </a:rPr>
              <a:t>, </a:t>
            </a:r>
            <a:r>
              <a:rPr lang="es-ES" dirty="0" err="1" smtClean="0">
                <a:latin typeface="Garamond" pitchFamily="18" charset="0"/>
              </a:rPr>
              <a:t>Cobb</a:t>
            </a:r>
            <a:r>
              <a:rPr lang="es-ES" dirty="0" smtClean="0">
                <a:latin typeface="Garamond" pitchFamily="18" charset="0"/>
              </a:rPr>
              <a:t> Douglas…) y tratan de ver cómo los valores de producción se acercan a esa función que determina la frontera eficiente (Ya que la función de producción representa la máxima producción alcanzable de un producto a partir de los inputs utilizados en la producción).</a:t>
            </a:r>
          </a:p>
          <a:p>
            <a:pPr algn="just"/>
            <a:endParaRPr lang="es-ES" dirty="0" smtClean="0">
              <a:latin typeface="Garamond" pitchFamily="18" charset="0"/>
            </a:endParaRPr>
          </a:p>
          <a:p>
            <a:pPr algn="just"/>
            <a:r>
              <a:rPr lang="es-ES" dirty="0" smtClean="0">
                <a:latin typeface="Garamond" pitchFamily="18" charset="0"/>
              </a:rPr>
              <a:t>Como la estimación econométrica requiere linealidad, normalmente las funciones se </a:t>
            </a:r>
            <a:r>
              <a:rPr lang="es-ES" dirty="0" err="1" smtClean="0">
                <a:latin typeface="Garamond" pitchFamily="18" charset="0"/>
              </a:rPr>
              <a:t>linealizan</a:t>
            </a:r>
            <a:r>
              <a:rPr lang="es-ES" dirty="0" smtClean="0">
                <a:latin typeface="Garamond" pitchFamily="18" charset="0"/>
              </a:rPr>
              <a:t> tomando logaritmos. (Ver ejemplo en </a:t>
            </a:r>
            <a:r>
              <a:rPr lang="es-ES" dirty="0" smtClean="0">
                <a:solidFill>
                  <a:srgbClr val="C00000"/>
                </a:solidFill>
                <a:latin typeface="Garamond" pitchFamily="18" charset="0"/>
              </a:rPr>
              <a:t>frontera estocastica.xls</a:t>
            </a:r>
            <a:r>
              <a:rPr lang="es-ES" dirty="0" smtClean="0">
                <a:latin typeface="Garamond" pitchFamily="18" charset="0"/>
              </a:rPr>
              <a:t>)</a:t>
            </a:r>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5170" name="Object 2"/>
          <p:cNvGraphicFramePr>
            <a:graphicFrameLocks noChangeAspect="1"/>
          </p:cNvGraphicFramePr>
          <p:nvPr/>
        </p:nvGraphicFramePr>
        <p:xfrm>
          <a:off x="571472" y="642918"/>
          <a:ext cx="7215238" cy="1215672"/>
        </p:xfrm>
        <a:graphic>
          <a:graphicData uri="http://schemas.openxmlformats.org/presentationml/2006/ole">
            <p:oleObj spid="_x0000_s1026" name="Document" r:id="rId4" imgW="3858840" imgH="604800" progId="Word.Document.8">
              <p:embed/>
            </p:oleObj>
          </a:graphicData>
        </a:graphic>
      </p:graphicFrame>
      <p:sp>
        <p:nvSpPr>
          <p:cNvPr id="135171" name="Text Box 3"/>
          <p:cNvSpPr txBox="1">
            <a:spLocks noChangeArrowheads="1"/>
          </p:cNvSpPr>
          <p:nvPr/>
        </p:nvSpPr>
        <p:spPr bwMode="auto">
          <a:xfrm>
            <a:off x="285720" y="285728"/>
            <a:ext cx="8443913" cy="369332"/>
          </a:xfrm>
          <a:prstGeom prst="rect">
            <a:avLst/>
          </a:prstGeom>
          <a:noFill/>
          <a:ln w="12700">
            <a:noFill/>
            <a:miter lim="800000"/>
            <a:headEnd/>
            <a:tailEnd/>
          </a:ln>
          <a:effectLst/>
        </p:spPr>
        <p:txBody>
          <a:bodyPr>
            <a:spAutoFit/>
          </a:bodyPr>
          <a:lstStyle/>
          <a:p>
            <a:pPr algn="l" eaLnBrk="0" hangingPunct="0">
              <a:spcBef>
                <a:spcPct val="50000"/>
              </a:spcBef>
            </a:pPr>
            <a:r>
              <a:rPr lang="es-CL" dirty="0">
                <a:effectLst/>
                <a:latin typeface="Garamond" pitchFamily="18" charset="0"/>
              </a:rPr>
              <a:t>Supongamos que la función de </a:t>
            </a:r>
            <a:r>
              <a:rPr lang="es-CL" dirty="0" smtClean="0">
                <a:effectLst/>
                <a:latin typeface="Garamond" pitchFamily="18" charset="0"/>
              </a:rPr>
              <a:t>producción (conocida) </a:t>
            </a:r>
            <a:r>
              <a:rPr lang="es-CL" dirty="0">
                <a:effectLst/>
                <a:latin typeface="Garamond" pitchFamily="18" charset="0"/>
              </a:rPr>
              <a:t>es: </a:t>
            </a:r>
          </a:p>
        </p:txBody>
      </p:sp>
      <p:sp>
        <p:nvSpPr>
          <p:cNvPr id="135173" name="Text Box 5"/>
          <p:cNvSpPr txBox="1">
            <a:spLocks noChangeArrowheads="1"/>
          </p:cNvSpPr>
          <p:nvPr/>
        </p:nvSpPr>
        <p:spPr bwMode="auto">
          <a:xfrm>
            <a:off x="214282" y="1500174"/>
            <a:ext cx="8147076" cy="2585323"/>
          </a:xfrm>
          <a:prstGeom prst="rect">
            <a:avLst/>
          </a:prstGeom>
          <a:noFill/>
          <a:ln w="12700">
            <a:noFill/>
            <a:miter lim="800000"/>
            <a:headEnd/>
            <a:tailEnd/>
          </a:ln>
          <a:effectLst/>
        </p:spPr>
        <p:txBody>
          <a:bodyPr wrap="square">
            <a:spAutoFit/>
          </a:bodyPr>
          <a:lstStyle/>
          <a:p>
            <a:pPr algn="just" eaLnBrk="0" hangingPunct="0">
              <a:spcBef>
                <a:spcPct val="50000"/>
              </a:spcBef>
            </a:pPr>
            <a:r>
              <a:rPr lang="es-CL" dirty="0" smtClean="0">
                <a:effectLst/>
                <a:latin typeface="Garamond" pitchFamily="18" charset="0"/>
              </a:rPr>
              <a:t>Donde:</a:t>
            </a:r>
          </a:p>
          <a:p>
            <a:pPr lvl="1" algn="just" eaLnBrk="0" hangingPunct="0">
              <a:spcBef>
                <a:spcPct val="50000"/>
              </a:spcBef>
            </a:pPr>
            <a:r>
              <a:rPr lang="es-CL" b="1" dirty="0" smtClean="0">
                <a:effectLst/>
                <a:latin typeface="Garamond" pitchFamily="18" charset="0"/>
              </a:rPr>
              <a:t> </a:t>
            </a:r>
            <a:r>
              <a:rPr lang="es-CL" b="1" dirty="0" err="1">
                <a:effectLst/>
                <a:latin typeface="Garamond" pitchFamily="18" charset="0"/>
              </a:rPr>
              <a:t>y</a:t>
            </a:r>
            <a:r>
              <a:rPr lang="es-CL" b="1" baseline="-25000" dirty="0" err="1">
                <a:effectLst/>
                <a:latin typeface="Garamond" pitchFamily="18" charset="0"/>
              </a:rPr>
              <a:t>i</a:t>
            </a:r>
            <a:r>
              <a:rPr lang="es-CL" b="1" dirty="0">
                <a:effectLst/>
                <a:latin typeface="Garamond" pitchFamily="18" charset="0"/>
              </a:rPr>
              <a:t> </a:t>
            </a:r>
            <a:r>
              <a:rPr lang="es-CL" dirty="0" smtClean="0">
                <a:effectLst/>
                <a:latin typeface="Garamond" pitchFamily="18" charset="0"/>
              </a:rPr>
              <a:t>representa la producción o output</a:t>
            </a:r>
          </a:p>
          <a:p>
            <a:pPr lvl="1" algn="just" eaLnBrk="0" hangingPunct="0">
              <a:spcBef>
                <a:spcPct val="50000"/>
              </a:spcBef>
            </a:pPr>
            <a:r>
              <a:rPr lang="es-CL" b="1" dirty="0" smtClean="0">
                <a:effectLst/>
                <a:latin typeface="Garamond" pitchFamily="18" charset="0"/>
              </a:rPr>
              <a:t> </a:t>
            </a:r>
            <a:r>
              <a:rPr lang="es-CL" b="1" dirty="0" err="1">
                <a:effectLst/>
                <a:latin typeface="Garamond" pitchFamily="18" charset="0"/>
              </a:rPr>
              <a:t>x</a:t>
            </a:r>
            <a:r>
              <a:rPr lang="es-CL" b="1" baseline="-25000" dirty="0" err="1">
                <a:effectLst/>
                <a:latin typeface="Garamond" pitchFamily="18" charset="0"/>
              </a:rPr>
              <a:t>ik</a:t>
            </a:r>
            <a:r>
              <a:rPr lang="es-CL" b="1" dirty="0">
                <a:effectLst/>
                <a:latin typeface="Garamond" pitchFamily="18" charset="0"/>
              </a:rPr>
              <a:t> </a:t>
            </a:r>
            <a:r>
              <a:rPr lang="es-CL" dirty="0">
                <a:effectLst/>
                <a:latin typeface="Garamond" pitchFamily="18" charset="0"/>
              </a:rPr>
              <a:t>son los </a:t>
            </a:r>
            <a:r>
              <a:rPr lang="es-CL" dirty="0" smtClean="0">
                <a:effectLst/>
                <a:latin typeface="Garamond" pitchFamily="18" charset="0"/>
              </a:rPr>
              <a:t>inputs, </a:t>
            </a:r>
          </a:p>
          <a:p>
            <a:pPr lvl="1" algn="just" eaLnBrk="0" hangingPunct="0">
              <a:spcBef>
                <a:spcPct val="50000"/>
              </a:spcBef>
            </a:pPr>
            <a:r>
              <a:rPr lang="es-CL" b="1" dirty="0" err="1" smtClean="0">
                <a:effectLst/>
                <a:latin typeface="Garamond" pitchFamily="18" charset="0"/>
              </a:rPr>
              <a:t>e</a:t>
            </a:r>
            <a:r>
              <a:rPr lang="es-CL" b="1" baseline="-25000" dirty="0" err="1" smtClean="0">
                <a:effectLst/>
                <a:latin typeface="Garamond" pitchFamily="18" charset="0"/>
              </a:rPr>
              <a:t>i</a:t>
            </a:r>
            <a:r>
              <a:rPr lang="es-CL" dirty="0" smtClean="0">
                <a:effectLst/>
                <a:latin typeface="Garamond" pitchFamily="18" charset="0"/>
              </a:rPr>
              <a:t> </a:t>
            </a:r>
            <a:r>
              <a:rPr lang="es-CL" dirty="0">
                <a:effectLst/>
                <a:latin typeface="Garamond" pitchFamily="18" charset="0"/>
              </a:rPr>
              <a:t>es el residuo para la </a:t>
            </a:r>
            <a:r>
              <a:rPr lang="es-CL" dirty="0" smtClean="0">
                <a:latin typeface="Garamond" pitchFamily="18" charset="0"/>
              </a:rPr>
              <a:t>unidad productiva</a:t>
            </a:r>
            <a:r>
              <a:rPr lang="es-CL" dirty="0" smtClean="0">
                <a:effectLst/>
                <a:latin typeface="Garamond" pitchFamily="18" charset="0"/>
              </a:rPr>
              <a:t> </a:t>
            </a:r>
            <a:r>
              <a:rPr lang="es-CL" dirty="0">
                <a:effectLst/>
                <a:latin typeface="Garamond" pitchFamily="18" charset="0"/>
              </a:rPr>
              <a:t>i. Este residuo </a:t>
            </a:r>
            <a:r>
              <a:rPr lang="es-CL" dirty="0" err="1">
                <a:effectLst/>
                <a:latin typeface="Garamond" pitchFamily="18" charset="0"/>
              </a:rPr>
              <a:t>e</a:t>
            </a:r>
            <a:r>
              <a:rPr lang="es-CL" baseline="-25000" dirty="0" err="1">
                <a:effectLst/>
                <a:latin typeface="Garamond" pitchFamily="18" charset="0"/>
              </a:rPr>
              <a:t>i</a:t>
            </a:r>
            <a:r>
              <a:rPr lang="es-CL" dirty="0">
                <a:effectLst/>
                <a:latin typeface="Garamond" pitchFamily="18" charset="0"/>
              </a:rPr>
              <a:t> captura cualquier </a:t>
            </a:r>
            <a:r>
              <a:rPr lang="es-CL" dirty="0" smtClean="0">
                <a:effectLst/>
                <a:latin typeface="Garamond" pitchFamily="18" charset="0"/>
              </a:rPr>
              <a:t>ineficiencia, incluyendo variables no incluidas en la especificación, errores en la medición, y todo esto se achacará a ineficiencia.</a:t>
            </a:r>
            <a:endParaRPr lang="es-CL" dirty="0" smtClean="0">
              <a:latin typeface="Garamond" pitchFamily="18" charset="0"/>
            </a:endParaRPr>
          </a:p>
          <a:p>
            <a:pPr lvl="1" algn="just" eaLnBrk="0" hangingPunct="0">
              <a:spcBef>
                <a:spcPct val="50000"/>
              </a:spcBef>
            </a:pPr>
            <a:endParaRPr lang="es-CL" dirty="0" smtClean="0">
              <a:effectLst/>
              <a:latin typeface="Garamond" pitchFamily="18" charset="0"/>
            </a:endParaRPr>
          </a:p>
        </p:txBody>
      </p:sp>
      <p:sp>
        <p:nvSpPr>
          <p:cNvPr id="135177" name="Text Box 9"/>
          <p:cNvSpPr txBox="1">
            <a:spLocks noChangeArrowheads="1"/>
          </p:cNvSpPr>
          <p:nvPr/>
        </p:nvSpPr>
        <p:spPr bwMode="auto">
          <a:xfrm>
            <a:off x="357158" y="4000504"/>
            <a:ext cx="8253413" cy="646331"/>
          </a:xfrm>
          <a:prstGeom prst="rect">
            <a:avLst/>
          </a:prstGeom>
          <a:noFill/>
          <a:ln w="12700">
            <a:noFill/>
            <a:miter lim="800000"/>
            <a:headEnd/>
            <a:tailEnd/>
          </a:ln>
          <a:effectLst/>
        </p:spPr>
        <p:txBody>
          <a:bodyPr>
            <a:spAutoFit/>
          </a:bodyPr>
          <a:lstStyle/>
          <a:p>
            <a:pPr algn="just" eaLnBrk="0" hangingPunct="0">
              <a:spcBef>
                <a:spcPct val="50000"/>
              </a:spcBef>
            </a:pPr>
            <a:r>
              <a:rPr lang="es-CL" dirty="0" smtClean="0">
                <a:effectLst/>
                <a:latin typeface="Garamond" pitchFamily="18" charset="0"/>
              </a:rPr>
              <a:t>En función de cómo se considere el efecto aleatorio se tienen modelos deterministas o estocásticos.</a:t>
            </a:r>
            <a:endParaRPr lang="es-CL" dirty="0">
              <a:effectLst/>
              <a:latin typeface="Garamond" pitchFamily="18" charset="0"/>
            </a:endParaRP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428596" y="500042"/>
            <a:ext cx="8429684" cy="5909310"/>
          </a:xfrm>
          <a:prstGeom prst="rect">
            <a:avLst/>
          </a:prstGeom>
          <a:noFill/>
        </p:spPr>
        <p:txBody>
          <a:bodyPr wrap="square" rtlCol="0">
            <a:spAutoFit/>
          </a:bodyPr>
          <a:lstStyle/>
          <a:p>
            <a:pPr algn="just"/>
            <a:r>
              <a:rPr lang="en-GB" b="1" dirty="0" err="1" smtClean="0">
                <a:solidFill>
                  <a:srgbClr val="C00000"/>
                </a:solidFill>
                <a:latin typeface="Garamond" pitchFamily="18" charset="0"/>
              </a:rPr>
              <a:t>Introducción</a:t>
            </a:r>
            <a:endParaRPr lang="es-ES" dirty="0" smtClean="0">
              <a:solidFill>
                <a:srgbClr val="C00000"/>
              </a:solidFill>
              <a:latin typeface="Garamond" pitchFamily="18" charset="0"/>
            </a:endParaRPr>
          </a:p>
          <a:p>
            <a:pPr algn="just"/>
            <a:r>
              <a:rPr lang="es-ES" dirty="0" smtClean="0">
                <a:latin typeface="Garamond" pitchFamily="18" charset="0"/>
              </a:rPr>
              <a:t> </a:t>
            </a:r>
          </a:p>
          <a:p>
            <a:pPr algn="just"/>
            <a:r>
              <a:rPr lang="es-ES" dirty="0" smtClean="0">
                <a:latin typeface="Garamond" pitchFamily="18" charset="0"/>
              </a:rPr>
              <a:t>La medición de la eficiencia en el Sector Público es fundamental por varias razones: </a:t>
            </a:r>
          </a:p>
          <a:p>
            <a:pPr marL="342900" indent="-342900" algn="just">
              <a:buAutoNum type="arabicPeriod"/>
            </a:pPr>
            <a:r>
              <a:rPr lang="es-ES" dirty="0" smtClean="0">
                <a:latin typeface="Garamond" pitchFamily="18" charset="0"/>
              </a:rPr>
              <a:t>Al igual que en el sector privado, </a:t>
            </a:r>
            <a:r>
              <a:rPr lang="es-ES" b="1" dirty="0" smtClean="0">
                <a:latin typeface="Garamond" pitchFamily="18" charset="0"/>
              </a:rPr>
              <a:t>los recursos son limitados</a:t>
            </a:r>
            <a:r>
              <a:rPr lang="es-ES" dirty="0" smtClean="0">
                <a:latin typeface="Garamond" pitchFamily="18" charset="0"/>
              </a:rPr>
              <a:t>, pero en el público, una gran parte proviene de las </a:t>
            </a:r>
            <a:r>
              <a:rPr lang="es-ES" b="1" dirty="0" smtClean="0">
                <a:latin typeface="Garamond" pitchFamily="18" charset="0"/>
              </a:rPr>
              <a:t>contribuciones coactivas </a:t>
            </a:r>
            <a:r>
              <a:rPr lang="es-ES" dirty="0" smtClean="0">
                <a:latin typeface="Garamond" pitchFamily="18" charset="0"/>
              </a:rPr>
              <a:t>exigidas a los contribuyentes, que en consecuencia quieren que se rindan cuentas sobre los objetivos logrados. </a:t>
            </a:r>
          </a:p>
          <a:p>
            <a:pPr marL="342900" indent="-342900" algn="just">
              <a:buAutoNum type="arabicPeriod"/>
            </a:pPr>
            <a:r>
              <a:rPr lang="es-ES" dirty="0" smtClean="0">
                <a:latin typeface="Garamond" pitchFamily="18" charset="0"/>
              </a:rPr>
              <a:t>Por otra parte, si se logra el ahorro de recursos en un área determinada por parte del Sector Público, el </a:t>
            </a:r>
            <a:r>
              <a:rPr lang="es-ES" b="1" dirty="0" smtClean="0">
                <a:latin typeface="Garamond" pitchFamily="18" charset="0"/>
              </a:rPr>
              <a:t>excedente puede dedicarse un área alternativa</a:t>
            </a:r>
            <a:r>
              <a:rPr lang="es-ES" dirty="0" smtClean="0">
                <a:latin typeface="Garamond" pitchFamily="18" charset="0"/>
              </a:rPr>
              <a:t>, lo que facilita el logro del objetivo de maximización del bienestar social. En tiempos en los que la eficiencia del Sector Público se cuestiona y se califica de ineficiente, las técnicas de evaluación de la eficiencia cobran especial relevancia.</a:t>
            </a:r>
          </a:p>
          <a:p>
            <a:pPr marL="342900" indent="-342900" algn="just"/>
            <a:endParaRPr lang="es-ES" dirty="0" smtClean="0">
              <a:latin typeface="Garamond" pitchFamily="18" charset="0"/>
            </a:endParaRPr>
          </a:p>
          <a:p>
            <a:pPr algn="just"/>
            <a:r>
              <a:rPr lang="es-ES" dirty="0" smtClean="0">
                <a:latin typeface="Garamond" pitchFamily="18" charset="0"/>
              </a:rPr>
              <a:t>La eficiencia no es el único objetivo que el Sector Público persigue, es más, dado que normalmente entrará en conflicto con consideraciones de equidad, incluso puede renunciarse voluntariamente a conseguir la máxima eficiencia y pasar a considerarse un objetivo secundario. </a:t>
            </a:r>
          </a:p>
          <a:p>
            <a:pPr algn="just"/>
            <a:r>
              <a:rPr lang="es-ES" dirty="0" smtClean="0">
                <a:latin typeface="Garamond" pitchFamily="18" charset="0"/>
              </a:rPr>
              <a:t>En cualquier caso, y aunque no sea el único objetivo ni el prioritario,  medir la eficiencia con diferentes herramientas técnicas (entre ellas el análisis de envolvente de datos) constituye una habilidad útil en el proceso de toma de decisiones.</a:t>
            </a:r>
          </a:p>
          <a:p>
            <a:pPr algn="just"/>
            <a:r>
              <a:rPr lang="es-ES" dirty="0" smtClean="0">
                <a:latin typeface="Garamond" pitchFamily="18" charset="0"/>
              </a:rPr>
              <a:t> </a:t>
            </a:r>
          </a:p>
          <a:p>
            <a:endParaRPr lang="es-E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Text Box 3"/>
          <p:cNvSpPr txBox="1">
            <a:spLocks noChangeArrowheads="1"/>
          </p:cNvSpPr>
          <p:nvPr/>
        </p:nvSpPr>
        <p:spPr bwMode="auto">
          <a:xfrm>
            <a:off x="285720" y="214290"/>
            <a:ext cx="8223278" cy="1061829"/>
          </a:xfrm>
          <a:prstGeom prst="rect">
            <a:avLst/>
          </a:prstGeom>
          <a:noFill/>
          <a:ln w="12700">
            <a:noFill/>
            <a:miter lim="800000"/>
            <a:headEnd/>
            <a:tailEnd/>
          </a:ln>
          <a:effectLst/>
        </p:spPr>
        <p:txBody>
          <a:bodyPr wrap="square">
            <a:spAutoFit/>
          </a:bodyPr>
          <a:lstStyle/>
          <a:p>
            <a:pPr algn="l" eaLnBrk="0" hangingPunct="0">
              <a:spcBef>
                <a:spcPct val="50000"/>
              </a:spcBef>
            </a:pPr>
            <a:r>
              <a:rPr lang="es-CL" b="1" dirty="0" smtClean="0">
                <a:effectLst/>
                <a:latin typeface="Garamond" pitchFamily="18" charset="0"/>
              </a:rPr>
              <a:t>FRONTERA DETERMINISTA:</a:t>
            </a:r>
          </a:p>
          <a:p>
            <a:pPr algn="l" eaLnBrk="0" hangingPunct="0">
              <a:spcBef>
                <a:spcPct val="50000"/>
              </a:spcBef>
            </a:pPr>
            <a:r>
              <a:rPr lang="es-CL" dirty="0" smtClean="0">
                <a:effectLst/>
                <a:latin typeface="Garamond" pitchFamily="18" charset="0"/>
              </a:rPr>
              <a:t>Si se ignora el efecto aleatorio en el residuo significa que el </a:t>
            </a:r>
            <a:r>
              <a:rPr lang="es-CL" dirty="0">
                <a:effectLst/>
                <a:latin typeface="Garamond" pitchFamily="18" charset="0"/>
              </a:rPr>
              <a:t>residuo </a:t>
            </a:r>
            <a:r>
              <a:rPr lang="es-CL" dirty="0" err="1">
                <a:effectLst/>
                <a:latin typeface="Garamond" pitchFamily="18" charset="0"/>
              </a:rPr>
              <a:t>e</a:t>
            </a:r>
            <a:r>
              <a:rPr lang="es-CL" baseline="-25000" dirty="0" err="1">
                <a:effectLst/>
                <a:latin typeface="Garamond" pitchFamily="18" charset="0"/>
              </a:rPr>
              <a:t>i</a:t>
            </a:r>
            <a:r>
              <a:rPr lang="es-CL" dirty="0">
                <a:effectLst/>
                <a:latin typeface="Garamond" pitchFamily="18" charset="0"/>
              </a:rPr>
              <a:t> </a:t>
            </a:r>
            <a:r>
              <a:rPr lang="es-CL" dirty="0" smtClean="0">
                <a:effectLst/>
                <a:latin typeface="Garamond" pitchFamily="18" charset="0"/>
              </a:rPr>
              <a:t>SOLAMENTE </a:t>
            </a:r>
            <a:r>
              <a:rPr lang="es-CL" dirty="0">
                <a:effectLst/>
                <a:latin typeface="Garamond" pitchFamily="18" charset="0"/>
              </a:rPr>
              <a:t>captura ineficiencia, e ignora otros efectos. </a:t>
            </a:r>
          </a:p>
        </p:txBody>
      </p:sp>
      <p:sp>
        <p:nvSpPr>
          <p:cNvPr id="134148" name="Text Box 4"/>
          <p:cNvSpPr txBox="1">
            <a:spLocks noChangeArrowheads="1"/>
          </p:cNvSpPr>
          <p:nvPr/>
        </p:nvSpPr>
        <p:spPr bwMode="auto">
          <a:xfrm>
            <a:off x="285720" y="2143116"/>
            <a:ext cx="8572560" cy="1200329"/>
          </a:xfrm>
          <a:prstGeom prst="rect">
            <a:avLst/>
          </a:prstGeom>
          <a:noFill/>
          <a:ln w="12700">
            <a:noFill/>
            <a:miter lim="800000"/>
            <a:headEnd/>
            <a:tailEnd/>
          </a:ln>
          <a:effectLst/>
        </p:spPr>
        <p:txBody>
          <a:bodyPr wrap="square">
            <a:spAutoFit/>
          </a:bodyPr>
          <a:lstStyle/>
          <a:p>
            <a:pPr algn="just" eaLnBrk="0" hangingPunct="0">
              <a:spcBef>
                <a:spcPct val="50000"/>
              </a:spcBef>
            </a:pPr>
            <a:r>
              <a:rPr lang="es-CL" dirty="0" smtClean="0">
                <a:effectLst/>
                <a:latin typeface="Garamond" pitchFamily="18" charset="0"/>
              </a:rPr>
              <a:t>Si utilizamos Mínimos cuadrados ordinarios para para </a:t>
            </a:r>
            <a:r>
              <a:rPr lang="es-CL" dirty="0">
                <a:effectLst/>
                <a:latin typeface="Garamond" pitchFamily="18" charset="0"/>
              </a:rPr>
              <a:t>estimar el </a:t>
            </a:r>
            <a:r>
              <a:rPr lang="es-CL" dirty="0" smtClean="0">
                <a:effectLst/>
                <a:latin typeface="Garamond" pitchFamily="18" charset="0"/>
              </a:rPr>
              <a:t>modelo </a:t>
            </a:r>
            <a:r>
              <a:rPr lang="es-CL" b="1" dirty="0" err="1" smtClean="0">
                <a:effectLst/>
                <a:latin typeface="Garamond" pitchFamily="18" charset="0"/>
              </a:rPr>
              <a:t>u</a:t>
            </a:r>
            <a:r>
              <a:rPr lang="es-CL" b="1" baseline="-25000" dirty="0" err="1" smtClean="0">
                <a:effectLst/>
                <a:latin typeface="Garamond" pitchFamily="18" charset="0"/>
              </a:rPr>
              <a:t>i</a:t>
            </a:r>
            <a:r>
              <a:rPr lang="es-CL" b="1" dirty="0" smtClean="0">
                <a:effectLst/>
                <a:latin typeface="Garamond" pitchFamily="18" charset="0"/>
              </a:rPr>
              <a:t> </a:t>
            </a:r>
            <a:r>
              <a:rPr lang="es-CL" dirty="0">
                <a:effectLst/>
                <a:latin typeface="Garamond" pitchFamily="18" charset="0"/>
              </a:rPr>
              <a:t>tiene media </a:t>
            </a:r>
            <a:r>
              <a:rPr lang="es-CL" dirty="0" smtClean="0">
                <a:effectLst/>
                <a:latin typeface="Garamond" pitchFamily="18" charset="0"/>
              </a:rPr>
              <a:t>cero</a:t>
            </a:r>
            <a:r>
              <a:rPr lang="es-CL" dirty="0" smtClean="0">
                <a:latin typeface="Garamond" pitchFamily="18" charset="0"/>
              </a:rPr>
              <a:t>, lo que significa que habrá ineficiencia positiva y negativa, porque hay valores por encima y por debajo de la media. Esto se puede corregir desplazando la constante </a:t>
            </a:r>
            <a:r>
              <a:rPr lang="el-GR" dirty="0" smtClean="0">
                <a:latin typeface="Garamond" pitchFamily="18" charset="0"/>
              </a:rPr>
              <a:t>α</a:t>
            </a:r>
            <a:r>
              <a:rPr lang="es-ES" dirty="0" smtClean="0">
                <a:latin typeface="Garamond" pitchFamily="18" charset="0"/>
              </a:rPr>
              <a:t> en la cuantía del máximo residuo. (Mínimos cuadrados ordinarios corregidos)</a:t>
            </a:r>
            <a:r>
              <a:rPr lang="es-CL" dirty="0" smtClean="0">
                <a:latin typeface="Garamond" pitchFamily="18" charset="0"/>
              </a:rPr>
              <a:t>.</a:t>
            </a:r>
            <a:endParaRPr lang="es-CL" dirty="0">
              <a:effectLst/>
              <a:latin typeface="Garamond" pitchFamily="18" charset="0"/>
            </a:endParaRPr>
          </a:p>
        </p:txBody>
      </p:sp>
      <p:sp>
        <p:nvSpPr>
          <p:cNvPr id="134149" name="Text Box 5"/>
          <p:cNvSpPr txBox="1">
            <a:spLocks noChangeArrowheads="1"/>
          </p:cNvSpPr>
          <p:nvPr/>
        </p:nvSpPr>
        <p:spPr bwMode="auto">
          <a:xfrm>
            <a:off x="1785918" y="1714488"/>
            <a:ext cx="1477963" cy="369332"/>
          </a:xfrm>
          <a:prstGeom prst="rect">
            <a:avLst/>
          </a:prstGeom>
          <a:noFill/>
          <a:ln w="12700">
            <a:noFill/>
            <a:miter lim="800000"/>
            <a:headEnd/>
            <a:tailEnd/>
          </a:ln>
          <a:effectLst/>
        </p:spPr>
        <p:txBody>
          <a:bodyPr>
            <a:spAutoFit/>
          </a:bodyPr>
          <a:lstStyle/>
          <a:p>
            <a:pPr algn="l" eaLnBrk="0" hangingPunct="0">
              <a:spcBef>
                <a:spcPct val="50000"/>
              </a:spcBef>
            </a:pPr>
            <a:r>
              <a:rPr lang="en-US" dirty="0" err="1">
                <a:effectLst/>
                <a:latin typeface="Garamond" pitchFamily="18" charset="0"/>
              </a:rPr>
              <a:t>u</a:t>
            </a:r>
            <a:r>
              <a:rPr lang="en-US" baseline="-25000" dirty="0" err="1">
                <a:effectLst/>
                <a:latin typeface="Garamond" pitchFamily="18" charset="0"/>
              </a:rPr>
              <a:t>i</a:t>
            </a:r>
            <a:r>
              <a:rPr lang="en-US" dirty="0">
                <a:effectLst/>
                <a:latin typeface="Garamond" pitchFamily="18" charset="0"/>
              </a:rPr>
              <a:t> &gt;= 0.</a:t>
            </a:r>
          </a:p>
        </p:txBody>
      </p:sp>
      <p:graphicFrame>
        <p:nvGraphicFramePr>
          <p:cNvPr id="134152" name="Object 8"/>
          <p:cNvGraphicFramePr>
            <a:graphicFrameLocks noChangeAspect="1"/>
          </p:cNvGraphicFramePr>
          <p:nvPr/>
        </p:nvGraphicFramePr>
        <p:xfrm>
          <a:off x="1285852" y="1214422"/>
          <a:ext cx="6429420" cy="714379"/>
        </p:xfrm>
        <a:graphic>
          <a:graphicData uri="http://schemas.openxmlformats.org/presentationml/2006/ole">
            <p:oleObj spid="_x0000_s3074" name="Document" r:id="rId4" imgW="3856694" imgH="605307" progId="Word.Document.8">
              <p:embed/>
            </p:oleObj>
          </a:graphicData>
        </a:graphic>
      </p:graphicFrame>
      <p:sp>
        <p:nvSpPr>
          <p:cNvPr id="134154" name="Text Box 10"/>
          <p:cNvSpPr txBox="1">
            <a:spLocks noChangeArrowheads="1"/>
          </p:cNvSpPr>
          <p:nvPr/>
        </p:nvSpPr>
        <p:spPr bwMode="auto">
          <a:xfrm>
            <a:off x="785786" y="1714488"/>
            <a:ext cx="1055688" cy="369332"/>
          </a:xfrm>
          <a:prstGeom prst="rect">
            <a:avLst/>
          </a:prstGeom>
          <a:noFill/>
          <a:ln w="12700">
            <a:noFill/>
            <a:miter lim="800000"/>
            <a:headEnd/>
            <a:tailEnd/>
          </a:ln>
          <a:effectLst/>
        </p:spPr>
        <p:txBody>
          <a:bodyPr>
            <a:spAutoFit/>
          </a:bodyPr>
          <a:lstStyle/>
          <a:p>
            <a:pPr algn="l" eaLnBrk="0" hangingPunct="0">
              <a:spcBef>
                <a:spcPct val="50000"/>
              </a:spcBef>
            </a:pPr>
            <a:r>
              <a:rPr lang="es-CL" dirty="0">
                <a:effectLst/>
                <a:latin typeface="Garamond" pitchFamily="18" charset="0"/>
              </a:rPr>
              <a:t>donde</a:t>
            </a:r>
          </a:p>
        </p:txBody>
      </p:sp>
      <p:graphicFrame>
        <p:nvGraphicFramePr>
          <p:cNvPr id="9" name="Chart 1"/>
          <p:cNvGraphicFramePr>
            <a:graphicFrameLocks/>
          </p:cNvGraphicFramePr>
          <p:nvPr/>
        </p:nvGraphicFramePr>
        <p:xfrm>
          <a:off x="2000232" y="3429000"/>
          <a:ext cx="5000660" cy="3143272"/>
        </p:xfrm>
        <a:graphic>
          <a:graphicData uri="http://schemas.openxmlformats.org/drawingml/2006/chart">
            <c:chart xmlns:c="http://schemas.openxmlformats.org/drawingml/2006/chart" xmlns:r="http://schemas.openxmlformats.org/officeDocument/2006/relationships" r:id="rId5"/>
          </a:graphicData>
        </a:graphic>
      </p:graphicFrame>
      <p:cxnSp>
        <p:nvCxnSpPr>
          <p:cNvPr id="11" name="10 Conector recto de flecha"/>
          <p:cNvCxnSpPr/>
          <p:nvPr/>
        </p:nvCxnSpPr>
        <p:spPr>
          <a:xfrm rot="5400000">
            <a:off x="4429124" y="4786322"/>
            <a:ext cx="285752" cy="1588"/>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flipV="1">
            <a:off x="4643438" y="4714884"/>
            <a:ext cx="3000396" cy="7143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7643834" y="4357694"/>
            <a:ext cx="1071570" cy="646331"/>
          </a:xfrm>
          <a:prstGeom prst="rect">
            <a:avLst/>
          </a:prstGeom>
          <a:noFill/>
        </p:spPr>
        <p:txBody>
          <a:bodyPr wrap="square" rtlCol="0">
            <a:spAutoFit/>
          </a:bodyPr>
          <a:lstStyle/>
          <a:p>
            <a:r>
              <a:rPr lang="es-ES" dirty="0" smtClean="0">
                <a:latin typeface="Garamond" pitchFamily="18" charset="0"/>
              </a:rPr>
              <a:t>Máximo residuo</a:t>
            </a:r>
            <a:endParaRPr lang="es-ES" dirty="0">
              <a:latin typeface="Garamond" pitchFamily="18" charset="0"/>
            </a:endParaRPr>
          </a:p>
        </p:txBody>
      </p:sp>
    </p:spTree>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604" name="Text Box 20"/>
          <p:cNvSpPr txBox="1">
            <a:spLocks noChangeArrowheads="1"/>
          </p:cNvSpPr>
          <p:nvPr/>
        </p:nvSpPr>
        <p:spPr bwMode="auto">
          <a:xfrm>
            <a:off x="304800" y="381001"/>
            <a:ext cx="8686800" cy="5170646"/>
          </a:xfrm>
          <a:prstGeom prst="rect">
            <a:avLst/>
          </a:prstGeom>
          <a:noFill/>
          <a:ln w="9525" algn="ctr">
            <a:noFill/>
            <a:miter lim="800000"/>
            <a:headEnd/>
            <a:tailEnd/>
          </a:ln>
          <a:effectLst>
            <a:outerShdw dist="35921" dir="2700000" algn="ctr" rotWithShape="0">
              <a:schemeClr val="bg2"/>
            </a:outerShdw>
          </a:effectLst>
        </p:spPr>
        <p:txBody>
          <a:bodyPr wrap="square" anchorCtr="1">
            <a:spAutoFit/>
          </a:bodyPr>
          <a:lstStyle/>
          <a:p>
            <a:pPr algn="just"/>
            <a:r>
              <a:rPr lang="es-CL" dirty="0" smtClean="0">
                <a:latin typeface="Garamond" pitchFamily="18" charset="0"/>
              </a:rPr>
              <a:t>Tras la corrección, el modelo resultante es: </a:t>
            </a:r>
          </a:p>
          <a:p>
            <a:pPr algn="just"/>
            <a:endParaRPr lang="es-CL" dirty="0" smtClean="0">
              <a:latin typeface="Garamond" pitchFamily="18" charset="0"/>
            </a:endParaRPr>
          </a:p>
          <a:p>
            <a:pPr algn="just"/>
            <a:endParaRPr lang="es-CL" dirty="0" smtClean="0">
              <a:latin typeface="Garamond" pitchFamily="18" charset="0"/>
            </a:endParaRPr>
          </a:p>
          <a:p>
            <a:pPr algn="just"/>
            <a:endParaRPr lang="es-CL" dirty="0" smtClean="0">
              <a:latin typeface="Garamond" pitchFamily="18" charset="0"/>
            </a:endParaRPr>
          </a:p>
          <a:p>
            <a:pPr algn="just"/>
            <a:endParaRPr lang="es-CL" dirty="0" smtClean="0">
              <a:latin typeface="Garamond" pitchFamily="18" charset="0"/>
            </a:endParaRPr>
          </a:p>
          <a:p>
            <a:pPr algn="just"/>
            <a:r>
              <a:rPr lang="es-CL" dirty="0" smtClean="0">
                <a:latin typeface="Garamond" pitchFamily="18" charset="0"/>
              </a:rPr>
              <a:t>Cuando esta corrección se realiza:</a:t>
            </a:r>
          </a:p>
          <a:p>
            <a:pPr algn="just"/>
            <a:r>
              <a:rPr lang="es-CL" dirty="0" smtClean="0">
                <a:latin typeface="Garamond" pitchFamily="18" charset="0"/>
              </a:rPr>
              <a:t>	- todos los residuos (que miden la ineficiencia) pasan a ser no negativos</a:t>
            </a:r>
          </a:p>
          <a:p>
            <a:pPr algn="just"/>
            <a:r>
              <a:rPr lang="es-CL" dirty="0" smtClean="0">
                <a:latin typeface="Garamond" pitchFamily="18" charset="0"/>
              </a:rPr>
              <a:t>	-  y al menos uno es cero (que presentará eficiencia máxima)</a:t>
            </a:r>
          </a:p>
          <a:p>
            <a:pPr algn="just"/>
            <a:r>
              <a:rPr lang="es-CL" dirty="0" smtClean="0">
                <a:latin typeface="Garamond" pitchFamily="18" charset="0"/>
              </a:rPr>
              <a:t>	- la eficiencia no excederá el 100%, como ocurría antes, cuando era posible encontrar 	ineficiencias negativas (eficiencia superior al 100%). </a:t>
            </a:r>
          </a:p>
          <a:p>
            <a:pPr algn="just"/>
            <a:endParaRPr lang="es-CL" dirty="0" smtClean="0">
              <a:latin typeface="Garamond" pitchFamily="18" charset="0"/>
            </a:endParaRPr>
          </a:p>
          <a:p>
            <a:pPr algn="just"/>
            <a:r>
              <a:rPr lang="es-CL" dirty="0" smtClean="0">
                <a:latin typeface="Garamond" pitchFamily="18" charset="0"/>
              </a:rPr>
              <a:t>Veamos un ejemplo:</a:t>
            </a:r>
          </a:p>
          <a:p>
            <a:pPr algn="just"/>
            <a:endParaRPr lang="es-CL" dirty="0" smtClean="0">
              <a:latin typeface="Garamond" pitchFamily="18" charset="0"/>
            </a:endParaRPr>
          </a:p>
          <a:p>
            <a:pPr algn="just"/>
            <a:r>
              <a:rPr lang="es-CL" dirty="0" smtClean="0">
                <a:latin typeface="Garamond" pitchFamily="18" charset="0"/>
              </a:rPr>
              <a:t>Imaginemos que queremos medir la eficiencia en un proceso de vacunación de malaria.</a:t>
            </a:r>
          </a:p>
          <a:p>
            <a:pPr algn="just"/>
            <a:r>
              <a:rPr lang="es-CL" dirty="0" smtClean="0">
                <a:latin typeface="Garamond" pitchFamily="18" charset="0"/>
              </a:rPr>
              <a:t>El único input (X) se representa por el porcentaje de vacunados entre la población de riesgo</a:t>
            </a:r>
          </a:p>
          <a:p>
            <a:pPr algn="just"/>
            <a:r>
              <a:rPr lang="es-CL" dirty="0" smtClean="0">
                <a:latin typeface="Garamond" pitchFamily="18" charset="0"/>
              </a:rPr>
              <a:t>El único output (Y) viene dado por el porcentaje de no infectados por malaria</a:t>
            </a:r>
          </a:p>
          <a:p>
            <a:pPr algn="just"/>
            <a:r>
              <a:rPr lang="es-CL" dirty="0" smtClean="0">
                <a:latin typeface="Garamond" pitchFamily="18" charset="0"/>
              </a:rPr>
              <a:t>La función de producción que liga y con X la asumimos lineal</a:t>
            </a:r>
            <a:endParaRPr lang="es-CL" sz="2400" dirty="0">
              <a:effectLst>
                <a:outerShdw blurRad="38100" dist="38100" dir="2700000" algn="tl">
                  <a:srgbClr val="000000"/>
                </a:outerShdw>
              </a:effectLst>
            </a:endParaRPr>
          </a:p>
          <a:p>
            <a:pPr algn="just"/>
            <a:endParaRPr lang="es-CL" sz="2400" dirty="0">
              <a:effectLst>
                <a:outerShdw blurRad="38100" dist="38100" dir="2700000" algn="tl">
                  <a:srgbClr val="000000"/>
                </a:outerShdw>
              </a:effectLst>
            </a:endParaRPr>
          </a:p>
        </p:txBody>
      </p:sp>
      <p:pic>
        <p:nvPicPr>
          <p:cNvPr id="6" name="Picture 4"/>
          <p:cNvPicPr>
            <a:picLocks noChangeAspect="1" noChangeArrowheads="1"/>
          </p:cNvPicPr>
          <p:nvPr/>
        </p:nvPicPr>
        <p:blipFill>
          <a:blip r:embed="rId3"/>
          <a:srcRect/>
          <a:stretch>
            <a:fillRect/>
          </a:stretch>
        </p:blipFill>
        <p:spPr bwMode="auto">
          <a:xfrm>
            <a:off x="1000100" y="714356"/>
            <a:ext cx="6357982" cy="928693"/>
          </a:xfrm>
          <a:prstGeom prst="rect">
            <a:avLst/>
          </a:prstGeom>
          <a:noFill/>
          <a:ln w="9525" cap="flat" cmpd="sng" algn="ctr">
            <a:noFill/>
            <a:prstDash val="solid"/>
            <a:miter lim="800000"/>
            <a:headEnd/>
            <a:tailEnd/>
          </a:ln>
          <a:effectLst/>
        </p:spPr>
      </p:pic>
    </p:spTree>
  </p:cSld>
  <p:clrMapOvr>
    <a:masterClrMapping/>
  </p:clrMapOvr>
  <p:transition>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graphicFrame>
        <p:nvGraphicFramePr>
          <p:cNvPr id="4" name="3 Tabla"/>
          <p:cNvGraphicFramePr>
            <a:graphicFrameLocks noGrp="1"/>
          </p:cNvGraphicFramePr>
          <p:nvPr/>
        </p:nvGraphicFramePr>
        <p:xfrm>
          <a:off x="357161" y="357168"/>
          <a:ext cx="8429678" cy="5857906"/>
        </p:xfrm>
        <a:graphic>
          <a:graphicData uri="http://schemas.openxmlformats.org/drawingml/2006/table">
            <a:tbl>
              <a:tblPr/>
              <a:tblGrid>
                <a:gridCol w="285749"/>
                <a:gridCol w="500066"/>
                <a:gridCol w="858639"/>
                <a:gridCol w="507939"/>
                <a:gridCol w="641275"/>
                <a:gridCol w="706791"/>
                <a:gridCol w="309087"/>
                <a:gridCol w="507939"/>
                <a:gridCol w="565083"/>
                <a:gridCol w="761910"/>
                <a:gridCol w="507939"/>
                <a:gridCol w="507939"/>
                <a:gridCol w="753444"/>
                <a:gridCol w="507939"/>
                <a:gridCol w="507939"/>
              </a:tblGrid>
              <a:tr h="194805">
                <a:tc gridSpan="3">
                  <a:txBody>
                    <a:bodyPr/>
                    <a:lstStyle/>
                    <a:p>
                      <a:pPr algn="l" fontAlgn="b"/>
                      <a:r>
                        <a:rPr lang="es-ES" sz="700" b="0" i="0" u="none" strike="noStrike" dirty="0">
                          <a:latin typeface="Arial"/>
                        </a:rPr>
                        <a:t>Ejemplo </a:t>
                      </a:r>
                      <a:r>
                        <a:rPr lang="es-ES" sz="700" b="0" i="0" u="none" strike="noStrike" dirty="0" smtClean="0">
                          <a:latin typeface="Arial"/>
                        </a:rPr>
                        <a:t>fronteras:</a:t>
                      </a:r>
                      <a:endParaRPr lang="es-ES" sz="700" b="0" i="0" u="none" strike="noStrike" dirty="0">
                        <a:latin typeface="Arial"/>
                      </a:endParaRPr>
                    </a:p>
                  </a:txBody>
                  <a:tcPr marL="0" marR="0" marT="0" marB="0" anchor="b">
                    <a:lnL>
                      <a:noFill/>
                    </a:lnL>
                    <a:lnR>
                      <a:noFill/>
                    </a:lnR>
                    <a:lnT>
                      <a:noFill/>
                    </a:lnT>
                    <a:lnB>
                      <a:noFill/>
                    </a:lnB>
                  </a:tcPr>
                </a:tc>
                <a:tc hMerge="1">
                  <a:txBody>
                    <a:bodyPr/>
                    <a:lstStyle/>
                    <a:p>
                      <a:endParaRPr lang="es-ES"/>
                    </a:p>
                  </a:txBody>
                  <a:tcPr/>
                </a:tc>
                <a:tc hMerge="1">
                  <a:txBody>
                    <a:bodyPr/>
                    <a:lstStyle/>
                    <a:p>
                      <a:endParaRPr lang="es-ES"/>
                    </a:p>
                  </a:txBody>
                  <a:tcPr/>
                </a:tc>
                <a:tc gridSpan="7">
                  <a:txBody>
                    <a:bodyPr/>
                    <a:lstStyle/>
                    <a:p>
                      <a:pPr algn="l" fontAlgn="b"/>
                      <a:r>
                        <a:rPr lang="es-ES" sz="700" b="0" i="0" u="none" strike="noStrike">
                          <a:latin typeface="Arial"/>
                        </a:rPr>
                        <a:t>Nota: puede ocurrir (y,x) tal como (100, &lt;100) porque hay otros factores que evitan la malaria</a:t>
                      </a:r>
                    </a:p>
                  </a:txBody>
                  <a:tcPr marL="0" marR="0" marT="0" marB="0" anchor="b">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gridSpan="3">
                  <a:txBody>
                    <a:bodyPr/>
                    <a:lstStyle/>
                    <a:p>
                      <a:pPr algn="l" fontAlgn="b"/>
                      <a:r>
                        <a:rPr lang="es-ES" sz="700" b="0" i="0" u="none" strike="noStrike">
                          <a:latin typeface="Arial"/>
                        </a:rPr>
                        <a:t>Y: % </a:t>
                      </a:r>
                      <a:r>
                        <a:rPr lang="es-ES" sz="700" b="1" i="0" u="none" strike="noStrike">
                          <a:latin typeface="Arial"/>
                        </a:rPr>
                        <a:t>NO</a:t>
                      </a:r>
                      <a:r>
                        <a:rPr lang="es-ES" sz="700" b="0" i="0" u="none" strike="noStrike">
                          <a:latin typeface="Arial"/>
                        </a:rPr>
                        <a:t> infectados de malaria</a:t>
                      </a:r>
                    </a:p>
                  </a:txBody>
                  <a:tcPr marL="0" marR="0" marT="0" marB="0" anchor="b">
                    <a:lnL>
                      <a:noFill/>
                    </a:lnL>
                    <a:lnR>
                      <a:noFill/>
                    </a:lnR>
                    <a:lnT>
                      <a:noFill/>
                    </a:lnT>
                    <a:lnB>
                      <a:noFill/>
                    </a:lnB>
                  </a:tcPr>
                </a:tc>
                <a:tc hMerge="1">
                  <a:txBody>
                    <a:bodyPr/>
                    <a:lstStyle/>
                    <a:p>
                      <a:endParaRPr lang="es-ES"/>
                    </a:p>
                  </a:txBody>
                  <a:tcPr/>
                </a:tc>
                <a:tc hMerge="1">
                  <a:txBody>
                    <a:bodyPr/>
                    <a:lstStyle/>
                    <a:p>
                      <a:endParaRPr lang="es-ES"/>
                    </a:p>
                  </a:txBody>
                  <a:tcPr/>
                </a:tc>
                <a:tc gridSpan="6">
                  <a:txBody>
                    <a:bodyPr/>
                    <a:lstStyle/>
                    <a:p>
                      <a:pPr algn="l" fontAlgn="b"/>
                      <a:r>
                        <a:rPr lang="es-ES" sz="700" b="0" i="0" u="none" strike="noStrike">
                          <a:latin typeface="Arial"/>
                        </a:rPr>
                        <a:t>Nota: NO puede ocurrir (y,x) tal como (&lt;100, 100) porque la vacuna es eficaz</a:t>
                      </a:r>
                    </a:p>
                  </a:txBody>
                  <a:tcPr marL="0" marR="0" marT="0" marB="0" anchor="b">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gridSpan="4">
                  <a:txBody>
                    <a:bodyPr/>
                    <a:lstStyle/>
                    <a:p>
                      <a:pPr algn="l" fontAlgn="b"/>
                      <a:r>
                        <a:rPr lang="es-ES" sz="700" b="0" i="0" u="none" strike="noStrike">
                          <a:latin typeface="Arial"/>
                        </a:rPr>
                        <a:t>X: % vacunación entre la población de riesgo</a:t>
                      </a:r>
                    </a:p>
                  </a:txBody>
                  <a:tcPr marL="0" marR="0" marT="0" marB="0" anchor="b">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206266">
                <a:tc>
                  <a:txBody>
                    <a:bodyPr/>
                    <a:lstStyle/>
                    <a:p>
                      <a:pPr algn="l" fontAlgn="b"/>
                      <a:endParaRPr lang="es-ES" sz="700" b="0" i="0" u="none" strike="noStrike" dirty="0">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s-ES" sz="700" b="0" i="0" u="none" strike="noStrike">
                        <a:latin typeface="Arial"/>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r>
                        <a:rPr lang="es-ES" sz="700" b="0" i="0" u="none" strike="noStrike">
                          <a:solidFill>
                            <a:srgbClr val="00FFFF"/>
                          </a:solidFill>
                          <a:latin typeface="Arial"/>
                        </a:rPr>
                        <a:t>PRONÓSTICO</a:t>
                      </a:r>
                    </a:p>
                  </a:txBody>
                  <a:tcPr marL="0" marR="0" marT="0" marB="0" anchor="b">
                    <a:lnL>
                      <a:noFill/>
                    </a:lnL>
                    <a:lnR>
                      <a:noFill/>
                    </a:lnR>
                    <a:lnT>
                      <a:noFill/>
                    </a:lnT>
                    <a:lnB>
                      <a:noFill/>
                    </a:lnB>
                    <a:solidFill>
                      <a:srgbClr val="008000"/>
                    </a:solidFill>
                  </a:tcPr>
                </a:tc>
                <a:tc>
                  <a:txBody>
                    <a:bodyPr/>
                    <a:lstStyle/>
                    <a:p>
                      <a:pPr algn="l" fontAlgn="b"/>
                      <a:r>
                        <a:rPr lang="es-ES" sz="700" b="0" i="0" u="none" strike="noStrike">
                          <a:solidFill>
                            <a:srgbClr val="00FFFF"/>
                          </a:solidFill>
                          <a:latin typeface="Arial"/>
                        </a:rPr>
                        <a:t>U^</a:t>
                      </a:r>
                    </a:p>
                  </a:txBody>
                  <a:tcPr marL="0" marR="0" marT="0" marB="0" anchor="b">
                    <a:lnL>
                      <a:noFill/>
                    </a:lnL>
                    <a:lnR>
                      <a:noFill/>
                    </a:lnR>
                    <a:lnT>
                      <a:noFill/>
                    </a:lnT>
                    <a:lnB>
                      <a:noFill/>
                    </a:lnB>
                    <a:solidFill>
                      <a:srgbClr val="008000"/>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r>
                        <a:rPr lang="es-ES" sz="700" b="0" i="0" u="none" strike="noStrike">
                          <a:latin typeface="Arial"/>
                        </a:rPr>
                        <a:t>Gráfico</a:t>
                      </a:r>
                    </a:p>
                  </a:txBody>
                  <a:tcPr marL="0" marR="0" marT="0" marB="0" anchor="b">
                    <a:lnL>
                      <a:noFill/>
                    </a:lnL>
                    <a:lnR>
                      <a:noFill/>
                    </a:lnR>
                    <a:lnT>
                      <a:noFill/>
                    </a:lnT>
                    <a:lnB>
                      <a:noFill/>
                    </a:lnB>
                  </a:tcPr>
                </a:tc>
                <a:tc>
                  <a:txBody>
                    <a:bodyPr/>
                    <a:lstStyle/>
                    <a:p>
                      <a:pPr algn="l" fontAlgn="b"/>
                      <a:endParaRPr lang="es-ES" sz="700" b="0" i="0" u="none" strike="noStrike" dirty="0">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380444">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ES" sz="700" b="0" i="0" u="none" strike="noStrike">
                          <a:latin typeface="Arial"/>
                        </a:rPr>
                        <a:t>Output Y</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s-ES" sz="700" b="0" i="0" u="none" strike="noStrike">
                          <a:latin typeface="Arial"/>
                        </a:rPr>
                        <a:t>Input X</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s-ES" sz="700" b="0" i="0" u="none" strike="noStrike">
                          <a:latin typeface="Arial"/>
                        </a:rPr>
                        <a:t>beta^</a:t>
                      </a:r>
                    </a:p>
                  </a:txBody>
                  <a:tcPr marL="0" marR="0" marT="0" marB="0" anchor="b">
                    <a:lnL>
                      <a:noFill/>
                    </a:lnL>
                    <a:lnR>
                      <a:noFill/>
                    </a:lnR>
                    <a:lnT>
                      <a:noFill/>
                    </a:lnT>
                    <a:lnB>
                      <a:noFill/>
                    </a:lnB>
                    <a:solidFill>
                      <a:srgbClr val="FFCC99"/>
                    </a:solidFill>
                  </a:tcPr>
                </a:tc>
                <a:tc>
                  <a:txBody>
                    <a:bodyPr/>
                    <a:lstStyle/>
                    <a:p>
                      <a:pPr algn="l" fontAlgn="b"/>
                      <a:r>
                        <a:rPr lang="es-ES" sz="700" b="0" i="0" u="none" strike="noStrike">
                          <a:solidFill>
                            <a:srgbClr val="00FFFF"/>
                          </a:solidFill>
                          <a:latin typeface="Arial"/>
                        </a:rPr>
                        <a:t>y^=alfa^+x*beta^</a:t>
                      </a:r>
                    </a:p>
                  </a:txBody>
                  <a:tcPr marL="0" marR="0" marT="0" marB="0" anchor="b">
                    <a:lnL>
                      <a:noFill/>
                    </a:lnL>
                    <a:lnR>
                      <a:noFill/>
                    </a:lnR>
                    <a:lnT>
                      <a:noFill/>
                    </a:lnT>
                    <a:lnB>
                      <a:noFill/>
                    </a:lnB>
                    <a:solidFill>
                      <a:srgbClr val="008000"/>
                    </a:solidFill>
                  </a:tcPr>
                </a:tc>
                <a:tc>
                  <a:txBody>
                    <a:bodyPr/>
                    <a:lstStyle/>
                    <a:p>
                      <a:pPr algn="l" fontAlgn="b"/>
                      <a:r>
                        <a:rPr lang="es-ES" sz="700" b="0" i="0" u="none" strike="noStrike">
                          <a:solidFill>
                            <a:srgbClr val="00FFFF"/>
                          </a:solidFill>
                          <a:latin typeface="Arial"/>
                        </a:rPr>
                        <a:t>RESIDUOS</a:t>
                      </a:r>
                    </a:p>
                  </a:txBody>
                  <a:tcPr marL="0" marR="0" marT="0" marB="0" anchor="b">
                    <a:lnL>
                      <a:noFill/>
                    </a:lnL>
                    <a:lnR>
                      <a:noFill/>
                    </a:lnR>
                    <a:lnT>
                      <a:noFill/>
                    </a:lnT>
                    <a:lnB>
                      <a:noFill/>
                    </a:lnB>
                    <a:solidFill>
                      <a:srgbClr val="008000"/>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r>
                        <a:rPr lang="es-ES" sz="700" b="0" i="0" u="none" strike="noStrike">
                          <a:latin typeface="Arial"/>
                        </a:rPr>
                        <a:t>x</a:t>
                      </a:r>
                    </a:p>
                  </a:txBody>
                  <a:tcPr marL="0" marR="0" marT="0" marB="0" anchor="b">
                    <a:lnL>
                      <a:noFill/>
                    </a:lnL>
                    <a:lnR>
                      <a:noFill/>
                    </a:lnR>
                    <a:lnT>
                      <a:noFill/>
                    </a:lnT>
                    <a:lnB>
                      <a:noFill/>
                    </a:lnB>
                  </a:tcPr>
                </a:tc>
                <a:tc>
                  <a:txBody>
                    <a:bodyPr/>
                    <a:lstStyle/>
                    <a:p>
                      <a:pPr algn="l" fontAlgn="b"/>
                      <a:r>
                        <a:rPr lang="es-ES" sz="700" b="0" i="0" u="none" strike="noStrike">
                          <a:latin typeface="Arial"/>
                        </a:rPr>
                        <a:t>nube puntos</a:t>
                      </a:r>
                    </a:p>
                  </a:txBody>
                  <a:tcPr marL="0" marR="0" marT="0" marB="0" anchor="b">
                    <a:lnL>
                      <a:noFill/>
                    </a:lnL>
                    <a:lnR>
                      <a:noFill/>
                    </a:lnR>
                    <a:lnT>
                      <a:noFill/>
                    </a:lnT>
                    <a:lnB>
                      <a:noFill/>
                    </a:lnB>
                  </a:tcPr>
                </a:tc>
                <a:tc>
                  <a:txBody>
                    <a:bodyPr/>
                    <a:lstStyle/>
                    <a:p>
                      <a:pPr algn="l" fontAlgn="b"/>
                      <a:r>
                        <a:rPr lang="es-ES" sz="700" b="0" i="0" u="none" strike="noStrike">
                          <a:latin typeface="Arial"/>
                        </a:rPr>
                        <a:t>recta ajustada</a:t>
                      </a:r>
                    </a:p>
                  </a:txBody>
                  <a:tcPr marL="0" marR="0" marT="0" marB="0" anchor="b">
                    <a:lnL>
                      <a:noFill/>
                    </a:lnL>
                    <a:lnR>
                      <a:noFill/>
                    </a:lnR>
                    <a:lnT>
                      <a:noFill/>
                    </a:lnT>
                    <a:lnB>
                      <a:noFill/>
                    </a:lnB>
                  </a:tcPr>
                </a:tc>
                <a:tc gridSpan="2">
                  <a:txBody>
                    <a:bodyPr/>
                    <a:lstStyle/>
                    <a:p>
                      <a:pPr algn="l" fontAlgn="b"/>
                      <a:r>
                        <a:rPr lang="es-ES" sz="700" b="0" i="0" u="none" strike="noStrike">
                          <a:latin typeface="Arial"/>
                        </a:rPr>
                        <a:t>recta +máx residuo</a:t>
                      </a:r>
                    </a:p>
                  </a:txBody>
                  <a:tcPr marL="0" marR="0" marT="0" marB="0" anchor="b">
                    <a:lnL>
                      <a:noFill/>
                    </a:lnL>
                    <a:lnR>
                      <a:noFill/>
                    </a:lnR>
                    <a:lnT>
                      <a:noFill/>
                    </a:lnT>
                    <a:lnB>
                      <a:noFill/>
                    </a:lnB>
                  </a:tcPr>
                </a:tc>
                <a:tc hMerge="1">
                  <a:txBody>
                    <a:bodyPr/>
                    <a:lstStyle/>
                    <a:p>
                      <a:endParaRPr lang="es-ES"/>
                    </a:p>
                  </a:txBody>
                  <a:tcPr/>
                </a:tc>
                <a:tc>
                  <a:txBody>
                    <a:bodyPr/>
                    <a:lstStyle/>
                    <a:p>
                      <a:pPr algn="ctr" fontAlgn="b"/>
                      <a:r>
                        <a:rPr lang="es-ES" sz="700" b="0" i="0" u="none" strike="noStrike">
                          <a:latin typeface="Arial"/>
                        </a:rPr>
                        <a:t>Eficiencia Técnica</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dirty="0">
                          <a:latin typeface="Arial"/>
                        </a:rPr>
                        <a:t>100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a:latin typeface="Arial"/>
                        </a:rPr>
                        <a:t>100</a:t>
                      </a:r>
                    </a:p>
                  </a:txBody>
                  <a:tcPr marL="0" marR="0" marT="0" marB="0" anchor="b">
                    <a:lnL>
                      <a:noFill/>
                    </a:lnL>
                    <a:lnR>
                      <a:noFill/>
                    </a:lnR>
                    <a:lnT>
                      <a:noFill/>
                    </a:lnT>
                    <a:lnB>
                      <a:noFill/>
                    </a:lnB>
                  </a:tcPr>
                </a:tc>
                <a:tc>
                  <a:txBody>
                    <a:bodyPr/>
                    <a:lstStyle/>
                    <a:p>
                      <a:pPr algn="r" fontAlgn="b"/>
                      <a:r>
                        <a:rPr lang="es-ES" sz="700" b="0" i="0" u="none" strike="noStrike">
                          <a:latin typeface="Arial"/>
                        </a:rPr>
                        <a:t>1,00079289</a:t>
                      </a:r>
                    </a:p>
                  </a:txBody>
                  <a:tcPr marL="0" marR="0" marT="0" marB="0" anchor="b">
                    <a:lnL>
                      <a:noFill/>
                    </a:lnL>
                    <a:lnR>
                      <a:noFill/>
                    </a:lnR>
                    <a:lnT>
                      <a:noFill/>
                    </a:lnT>
                    <a:lnB>
                      <a:noFill/>
                    </a:lnB>
                    <a:solidFill>
                      <a:srgbClr val="FFCC99"/>
                    </a:solidFill>
                  </a:tcPr>
                </a:tc>
                <a:tc>
                  <a:txBody>
                    <a:bodyPr/>
                    <a:lstStyle/>
                    <a:p>
                      <a:pPr algn="r" fontAlgn="b"/>
                      <a:r>
                        <a:rPr lang="es-ES" sz="700" b="0" i="0" u="none" strike="noStrike" dirty="0">
                          <a:latin typeface="Arial"/>
                        </a:rPr>
                        <a:t>110,4933608</a:t>
                      </a:r>
                    </a:p>
                  </a:txBody>
                  <a:tcPr marL="0" marR="0" marT="0" marB="0" anchor="b">
                    <a:lnL>
                      <a:noFill/>
                    </a:lnL>
                    <a:lnR>
                      <a:noFill/>
                    </a:lnR>
                    <a:lnT>
                      <a:noFill/>
                    </a:lnT>
                    <a:lnB>
                      <a:noFill/>
                    </a:lnB>
                  </a:tcPr>
                </a:tc>
                <a:tc>
                  <a:txBody>
                    <a:bodyPr/>
                    <a:lstStyle/>
                    <a:p>
                      <a:pPr algn="r" fontAlgn="b"/>
                      <a:r>
                        <a:rPr lang="es-ES" sz="700" b="0" i="0" u="none" strike="noStrike">
                          <a:latin typeface="Arial"/>
                        </a:rPr>
                        <a:t>-10,4933608</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100</a:t>
                      </a:r>
                    </a:p>
                  </a:txBody>
                  <a:tcPr marL="0" marR="0" marT="0" marB="0" anchor="b">
                    <a:lnL>
                      <a:noFill/>
                    </a:lnL>
                    <a:lnR>
                      <a:noFill/>
                    </a:lnR>
                    <a:lnT>
                      <a:noFill/>
                    </a:lnT>
                    <a:lnB>
                      <a:noFill/>
                    </a:lnB>
                  </a:tcPr>
                </a:tc>
                <a:tc>
                  <a:txBody>
                    <a:bodyPr/>
                    <a:lstStyle/>
                    <a:p>
                      <a:pPr algn="r" fontAlgn="b"/>
                      <a:r>
                        <a:rPr lang="es-ES" sz="700" b="0" i="0" u="none" strike="noStrike">
                          <a:latin typeface="Arial"/>
                        </a:rPr>
                        <a:t>100</a:t>
                      </a:r>
                    </a:p>
                  </a:txBody>
                  <a:tcPr marL="0" marR="0" marT="0" marB="0" anchor="b">
                    <a:lnL>
                      <a:noFill/>
                    </a:lnL>
                    <a:lnR>
                      <a:noFill/>
                    </a:lnR>
                    <a:lnT>
                      <a:noFill/>
                    </a:lnT>
                    <a:lnB>
                      <a:noFill/>
                    </a:lnB>
                  </a:tcPr>
                </a:tc>
                <a:tc>
                  <a:txBody>
                    <a:bodyPr/>
                    <a:lstStyle/>
                    <a:p>
                      <a:pPr algn="r" fontAlgn="b"/>
                      <a:r>
                        <a:rPr lang="es-ES" sz="700" b="0" i="0" u="none" strike="noStrike">
                          <a:latin typeface="Arial"/>
                        </a:rPr>
                        <a:t>110,4933608</a:t>
                      </a:r>
                    </a:p>
                  </a:txBody>
                  <a:tcPr marL="0" marR="0" marT="0" marB="0" anchor="b">
                    <a:lnL>
                      <a:noFill/>
                    </a:lnL>
                    <a:lnR>
                      <a:noFill/>
                    </a:lnR>
                    <a:lnT>
                      <a:noFill/>
                    </a:lnT>
                    <a:lnB>
                      <a:noFill/>
                    </a:lnB>
                  </a:tcPr>
                </a:tc>
                <a:tc>
                  <a:txBody>
                    <a:bodyPr/>
                    <a:lstStyle/>
                    <a:p>
                      <a:pPr algn="r" fontAlgn="b"/>
                      <a:r>
                        <a:rPr lang="es-ES" sz="700" b="0" i="0" u="none" strike="noStrike">
                          <a:latin typeface="Arial"/>
                        </a:rPr>
                        <a:t>131,032508</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0,76</a:t>
                      </a:r>
                    </a:p>
                  </a:txBody>
                  <a:tcPr marL="0" marR="0" marT="0" marB="0" anchor="b">
                    <a:lnL>
                      <a:noFill/>
                    </a:lnL>
                    <a:lnR>
                      <a:noFill/>
                    </a:lnR>
                    <a:lnT>
                      <a:noFill/>
                    </a:lnT>
                    <a:lnB>
                      <a:noFill/>
                    </a:lnB>
                    <a:solidFill>
                      <a:srgbClr val="CC99FF"/>
                    </a:solidFill>
                  </a:tcPr>
                </a:tc>
                <a:tc gridSpan="2">
                  <a:txBody>
                    <a:bodyPr/>
                    <a:lstStyle/>
                    <a:p>
                      <a:pPr algn="l" fontAlgn="b"/>
                      <a:r>
                        <a:rPr lang="es-ES" sz="700" b="0" i="0" u="none" strike="noStrike">
                          <a:solidFill>
                            <a:srgbClr val="FF0000"/>
                          </a:solidFill>
                          <a:latin typeface="Arial"/>
                        </a:rPr>
                        <a:t>No hay eficiencia</a:t>
                      </a:r>
                    </a:p>
                  </a:txBody>
                  <a:tcPr marL="0" marR="0" marT="0" marB="0" anchor="b">
                    <a:lnL>
                      <a:noFill/>
                    </a:lnL>
                    <a:lnR>
                      <a:noFill/>
                    </a:lnR>
                    <a:lnT>
                      <a:noFill/>
                    </a:lnT>
                    <a:lnB>
                      <a:noFill/>
                    </a:lnB>
                  </a:tcPr>
                </a:tc>
                <a:tc hMerge="1">
                  <a:txBody>
                    <a:bodyPr/>
                    <a:lstStyle/>
                    <a:p>
                      <a:endParaRPr lang="es-ES"/>
                    </a:p>
                  </a:txBody>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dirty="0">
                          <a:latin typeface="Arial"/>
                        </a:rPr>
                        <a:t>100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a:latin typeface="Arial"/>
                        </a:rPr>
                        <a:t>80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ES" sz="700" b="0" i="0" u="none" strike="noStrike">
                          <a:latin typeface="Arial"/>
                        </a:rPr>
                        <a:t>alfa^</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FF"/>
                    </a:solidFill>
                  </a:tcPr>
                </a:tc>
                <a:tc>
                  <a:txBody>
                    <a:bodyPr/>
                    <a:lstStyle/>
                    <a:p>
                      <a:pPr algn="r" fontAlgn="b"/>
                      <a:r>
                        <a:rPr lang="es-ES" sz="700" b="0" i="0" u="none" strike="noStrike" dirty="0">
                          <a:latin typeface="Arial"/>
                        </a:rPr>
                        <a:t>90,4775031</a:t>
                      </a:r>
                    </a:p>
                  </a:txBody>
                  <a:tcPr marL="0" marR="0" marT="0" marB="0" anchor="b">
                    <a:lnL>
                      <a:noFill/>
                    </a:lnL>
                    <a:lnR>
                      <a:noFill/>
                    </a:lnR>
                    <a:lnT>
                      <a:noFill/>
                    </a:lnT>
                    <a:lnB>
                      <a:noFill/>
                    </a:lnB>
                  </a:tcPr>
                </a:tc>
                <a:tc>
                  <a:txBody>
                    <a:bodyPr/>
                    <a:lstStyle/>
                    <a:p>
                      <a:pPr algn="r" fontAlgn="b"/>
                      <a:r>
                        <a:rPr lang="es-ES" sz="700" b="0" i="0" u="none" strike="noStrike">
                          <a:latin typeface="Arial"/>
                        </a:rPr>
                        <a:t>9,5224969</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80</a:t>
                      </a:r>
                    </a:p>
                  </a:txBody>
                  <a:tcPr marL="0" marR="0" marT="0" marB="0" anchor="b">
                    <a:lnL>
                      <a:noFill/>
                    </a:lnL>
                    <a:lnR>
                      <a:noFill/>
                    </a:lnR>
                    <a:lnT>
                      <a:noFill/>
                    </a:lnT>
                    <a:lnB>
                      <a:noFill/>
                    </a:lnB>
                  </a:tcPr>
                </a:tc>
                <a:tc>
                  <a:txBody>
                    <a:bodyPr/>
                    <a:lstStyle/>
                    <a:p>
                      <a:pPr algn="r" fontAlgn="b"/>
                      <a:r>
                        <a:rPr lang="es-ES" sz="700" b="0" i="0" u="none" strike="noStrike">
                          <a:latin typeface="Arial"/>
                        </a:rPr>
                        <a:t>100</a:t>
                      </a:r>
                    </a:p>
                  </a:txBody>
                  <a:tcPr marL="0" marR="0" marT="0" marB="0" anchor="b">
                    <a:lnL>
                      <a:noFill/>
                    </a:lnL>
                    <a:lnR>
                      <a:noFill/>
                    </a:lnR>
                    <a:lnT>
                      <a:noFill/>
                    </a:lnT>
                    <a:lnB>
                      <a:noFill/>
                    </a:lnB>
                  </a:tcPr>
                </a:tc>
                <a:tc>
                  <a:txBody>
                    <a:bodyPr/>
                    <a:lstStyle/>
                    <a:p>
                      <a:pPr algn="r" fontAlgn="b"/>
                      <a:r>
                        <a:rPr lang="es-ES" sz="700" b="0" i="0" u="none" strike="noStrike">
                          <a:latin typeface="Arial"/>
                        </a:rPr>
                        <a:t>90,4775031</a:t>
                      </a:r>
                    </a:p>
                  </a:txBody>
                  <a:tcPr marL="0" marR="0" marT="0" marB="0" anchor="b">
                    <a:lnL>
                      <a:noFill/>
                    </a:lnL>
                    <a:lnR>
                      <a:noFill/>
                    </a:lnR>
                    <a:lnT>
                      <a:noFill/>
                    </a:lnT>
                    <a:lnB>
                      <a:noFill/>
                    </a:lnB>
                  </a:tcPr>
                </a:tc>
                <a:tc>
                  <a:txBody>
                    <a:bodyPr/>
                    <a:lstStyle/>
                    <a:p>
                      <a:pPr algn="r" fontAlgn="b"/>
                      <a:r>
                        <a:rPr lang="es-ES" sz="700" b="0" i="0" u="none" strike="noStrike">
                          <a:latin typeface="Arial"/>
                        </a:rPr>
                        <a:t>111,016651</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0,90</a:t>
                      </a:r>
                    </a:p>
                  </a:txBody>
                  <a:tcPr marL="0" marR="0" marT="0" marB="0" anchor="b">
                    <a:lnL>
                      <a:noFill/>
                    </a:lnL>
                    <a:lnR>
                      <a:noFill/>
                    </a:lnR>
                    <a:lnT>
                      <a:noFill/>
                    </a:lnT>
                    <a:lnB>
                      <a:noFill/>
                    </a:lnB>
                    <a:solidFill>
                      <a:srgbClr val="CC99FF"/>
                    </a:solidFill>
                  </a:tcPr>
                </a:tc>
                <a:tc gridSpan="2">
                  <a:txBody>
                    <a:bodyPr/>
                    <a:lstStyle/>
                    <a:p>
                      <a:pPr algn="l" fontAlgn="b"/>
                      <a:r>
                        <a:rPr lang="es-ES" sz="700" b="0" i="0" u="none" strike="noStrike">
                          <a:solidFill>
                            <a:srgbClr val="FF0000"/>
                          </a:solidFill>
                          <a:latin typeface="Arial"/>
                        </a:rPr>
                        <a:t> máxima a pesar</a:t>
                      </a:r>
                    </a:p>
                  </a:txBody>
                  <a:tcPr marL="0" marR="0" marT="0" marB="0" anchor="b">
                    <a:lnL>
                      <a:noFill/>
                    </a:lnL>
                    <a:lnR>
                      <a:noFill/>
                    </a:lnR>
                    <a:lnT>
                      <a:noFill/>
                    </a:lnT>
                    <a:lnB>
                      <a:noFill/>
                    </a:lnB>
                  </a:tcPr>
                </a:tc>
                <a:tc hMerge="1">
                  <a:txBody>
                    <a:bodyPr/>
                    <a:lstStyle/>
                    <a:p>
                      <a:endParaRPr lang="es-ES"/>
                    </a:p>
                  </a:txBody>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dirty="0">
                          <a:latin typeface="Arial"/>
                        </a:rPr>
                        <a:t>100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75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700" b="0" i="0" u="none" strike="noStrike">
                          <a:latin typeface="Arial"/>
                        </a:rPr>
                        <a:t>10,4140722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FF"/>
                    </a:solidFill>
                  </a:tcPr>
                </a:tc>
                <a:tc>
                  <a:txBody>
                    <a:bodyPr/>
                    <a:lstStyle/>
                    <a:p>
                      <a:pPr algn="r" fontAlgn="b"/>
                      <a:r>
                        <a:rPr lang="es-ES" sz="700" b="0" i="0" u="none" strike="noStrike" dirty="0">
                          <a:latin typeface="Arial"/>
                        </a:rPr>
                        <a:t>85,47353867</a:t>
                      </a:r>
                    </a:p>
                  </a:txBody>
                  <a:tcPr marL="0" marR="0" marT="0" marB="0" anchor="b">
                    <a:lnL>
                      <a:noFill/>
                    </a:lnL>
                    <a:lnR>
                      <a:noFill/>
                    </a:lnR>
                    <a:lnT>
                      <a:noFill/>
                    </a:lnT>
                    <a:lnB>
                      <a:noFill/>
                    </a:lnB>
                  </a:tcPr>
                </a:tc>
                <a:tc>
                  <a:txBody>
                    <a:bodyPr/>
                    <a:lstStyle/>
                    <a:p>
                      <a:pPr algn="r" fontAlgn="b"/>
                      <a:r>
                        <a:rPr lang="es-ES" sz="700" b="0" i="0" u="none" strike="noStrike">
                          <a:latin typeface="Arial"/>
                        </a:rPr>
                        <a:t>14,5264613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75</a:t>
                      </a:r>
                    </a:p>
                  </a:txBody>
                  <a:tcPr marL="0" marR="0" marT="0" marB="0" anchor="b">
                    <a:lnL>
                      <a:noFill/>
                    </a:lnL>
                    <a:lnR>
                      <a:noFill/>
                    </a:lnR>
                    <a:lnT>
                      <a:noFill/>
                    </a:lnT>
                    <a:lnB>
                      <a:noFill/>
                    </a:lnB>
                  </a:tcPr>
                </a:tc>
                <a:tc>
                  <a:txBody>
                    <a:bodyPr/>
                    <a:lstStyle/>
                    <a:p>
                      <a:pPr algn="r" fontAlgn="b"/>
                      <a:r>
                        <a:rPr lang="es-ES" sz="700" b="0" i="0" u="none" strike="noStrike">
                          <a:latin typeface="Arial"/>
                        </a:rPr>
                        <a:t>100</a:t>
                      </a:r>
                    </a:p>
                  </a:txBody>
                  <a:tcPr marL="0" marR="0" marT="0" marB="0" anchor="b">
                    <a:lnL>
                      <a:noFill/>
                    </a:lnL>
                    <a:lnR>
                      <a:noFill/>
                    </a:lnR>
                    <a:lnT>
                      <a:noFill/>
                    </a:lnT>
                    <a:lnB>
                      <a:noFill/>
                    </a:lnB>
                  </a:tcPr>
                </a:tc>
                <a:tc>
                  <a:txBody>
                    <a:bodyPr/>
                    <a:lstStyle/>
                    <a:p>
                      <a:pPr algn="r" fontAlgn="b"/>
                      <a:r>
                        <a:rPr lang="es-ES" sz="700" b="0" i="0" u="none" strike="noStrike">
                          <a:latin typeface="Arial"/>
                        </a:rPr>
                        <a:t>85,47353867</a:t>
                      </a:r>
                    </a:p>
                  </a:txBody>
                  <a:tcPr marL="0" marR="0" marT="0" marB="0" anchor="b">
                    <a:lnL>
                      <a:noFill/>
                    </a:lnL>
                    <a:lnR>
                      <a:noFill/>
                    </a:lnR>
                    <a:lnT>
                      <a:noFill/>
                    </a:lnT>
                    <a:lnB>
                      <a:noFill/>
                    </a:lnB>
                  </a:tcPr>
                </a:tc>
                <a:tc>
                  <a:txBody>
                    <a:bodyPr/>
                    <a:lstStyle/>
                    <a:p>
                      <a:pPr algn="r" fontAlgn="b"/>
                      <a:r>
                        <a:rPr lang="es-ES" sz="700" b="0" i="0" u="none" strike="noStrike">
                          <a:latin typeface="Arial"/>
                        </a:rPr>
                        <a:t>106,012686</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0,94</a:t>
                      </a:r>
                    </a:p>
                  </a:txBody>
                  <a:tcPr marL="0" marR="0" marT="0" marB="0" anchor="b">
                    <a:lnL>
                      <a:noFill/>
                    </a:lnL>
                    <a:lnR>
                      <a:noFill/>
                    </a:lnR>
                    <a:lnT>
                      <a:noFill/>
                    </a:lnT>
                    <a:lnB>
                      <a:noFill/>
                    </a:lnB>
                    <a:solidFill>
                      <a:srgbClr val="CC99FF"/>
                    </a:solidFill>
                  </a:tcPr>
                </a:tc>
                <a:tc gridSpan="2">
                  <a:txBody>
                    <a:bodyPr/>
                    <a:lstStyle/>
                    <a:p>
                      <a:pPr algn="l" fontAlgn="b"/>
                      <a:r>
                        <a:rPr lang="es-ES" sz="700" b="0" i="0" u="none" strike="noStrike">
                          <a:solidFill>
                            <a:srgbClr val="FF0000"/>
                          </a:solidFill>
                          <a:latin typeface="Arial"/>
                        </a:rPr>
                        <a:t> de output 100%</a:t>
                      </a:r>
                    </a:p>
                  </a:txBody>
                  <a:tcPr marL="0" marR="0" marT="0" marB="0" anchor="b">
                    <a:lnL>
                      <a:noFill/>
                    </a:lnL>
                    <a:lnR>
                      <a:noFill/>
                    </a:lnR>
                    <a:lnT>
                      <a:noFill/>
                    </a:lnT>
                    <a:lnB>
                      <a:noFill/>
                    </a:lnB>
                  </a:tcPr>
                </a:tc>
                <a:tc hMerge="1">
                  <a:txBody>
                    <a:bodyPr/>
                    <a:lstStyle/>
                    <a:p>
                      <a:endParaRPr lang="es-ES"/>
                    </a:p>
                  </a:txBody>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98</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96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dirty="0">
                          <a:latin typeface="Arial"/>
                        </a:rPr>
                        <a:t>106,4901893</a:t>
                      </a:r>
                    </a:p>
                  </a:txBody>
                  <a:tcPr marL="0" marR="0" marT="0" marB="0" anchor="b">
                    <a:lnL>
                      <a:noFill/>
                    </a:lnL>
                    <a:lnR>
                      <a:noFill/>
                    </a:lnR>
                    <a:lnT>
                      <a:noFill/>
                    </a:lnT>
                    <a:lnB>
                      <a:noFill/>
                    </a:lnB>
                  </a:tcPr>
                </a:tc>
                <a:tc>
                  <a:txBody>
                    <a:bodyPr/>
                    <a:lstStyle/>
                    <a:p>
                      <a:pPr algn="r" fontAlgn="b"/>
                      <a:r>
                        <a:rPr lang="es-ES" sz="700" b="0" i="0" u="none" strike="noStrike">
                          <a:latin typeface="Arial"/>
                        </a:rPr>
                        <a:t>-8,49018928</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96</a:t>
                      </a:r>
                    </a:p>
                  </a:txBody>
                  <a:tcPr marL="0" marR="0" marT="0" marB="0" anchor="b">
                    <a:lnL>
                      <a:noFill/>
                    </a:lnL>
                    <a:lnR>
                      <a:noFill/>
                    </a:lnR>
                    <a:lnT>
                      <a:noFill/>
                    </a:lnT>
                    <a:lnB>
                      <a:noFill/>
                    </a:lnB>
                  </a:tcPr>
                </a:tc>
                <a:tc>
                  <a:txBody>
                    <a:bodyPr/>
                    <a:lstStyle/>
                    <a:p>
                      <a:pPr algn="r" fontAlgn="b"/>
                      <a:r>
                        <a:rPr lang="es-ES" sz="700" b="0" i="0" u="none" strike="noStrike">
                          <a:latin typeface="Arial"/>
                        </a:rPr>
                        <a:t>98</a:t>
                      </a:r>
                    </a:p>
                  </a:txBody>
                  <a:tcPr marL="0" marR="0" marT="0" marB="0" anchor="b">
                    <a:lnL>
                      <a:noFill/>
                    </a:lnL>
                    <a:lnR>
                      <a:noFill/>
                    </a:lnR>
                    <a:lnT>
                      <a:noFill/>
                    </a:lnT>
                    <a:lnB>
                      <a:noFill/>
                    </a:lnB>
                  </a:tcPr>
                </a:tc>
                <a:tc>
                  <a:txBody>
                    <a:bodyPr/>
                    <a:lstStyle/>
                    <a:p>
                      <a:pPr algn="r" fontAlgn="b"/>
                      <a:r>
                        <a:rPr lang="es-ES" sz="700" b="0" i="0" u="none" strike="noStrike">
                          <a:latin typeface="Arial"/>
                        </a:rPr>
                        <a:t>106,4901893</a:t>
                      </a:r>
                    </a:p>
                  </a:txBody>
                  <a:tcPr marL="0" marR="0" marT="0" marB="0" anchor="b">
                    <a:lnL>
                      <a:noFill/>
                    </a:lnL>
                    <a:lnR>
                      <a:noFill/>
                    </a:lnR>
                    <a:lnT>
                      <a:noFill/>
                    </a:lnT>
                    <a:lnB>
                      <a:noFill/>
                    </a:lnB>
                  </a:tcPr>
                </a:tc>
                <a:tc>
                  <a:txBody>
                    <a:bodyPr/>
                    <a:lstStyle/>
                    <a:p>
                      <a:pPr algn="r" fontAlgn="b"/>
                      <a:r>
                        <a:rPr lang="es-ES" sz="700" b="0" i="0" u="none" strike="noStrike">
                          <a:latin typeface="Arial"/>
                        </a:rPr>
                        <a:t>127,029337</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0,77</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dirty="0">
                          <a:latin typeface="Arial"/>
                        </a:rPr>
                        <a:t>98</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75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dirty="0">
                          <a:latin typeface="Arial"/>
                        </a:rPr>
                        <a:t>85,47353867</a:t>
                      </a:r>
                    </a:p>
                  </a:txBody>
                  <a:tcPr marL="0" marR="0" marT="0" marB="0" anchor="b">
                    <a:lnL>
                      <a:noFill/>
                    </a:lnL>
                    <a:lnR>
                      <a:noFill/>
                    </a:lnR>
                    <a:lnT>
                      <a:noFill/>
                    </a:lnT>
                    <a:lnB>
                      <a:noFill/>
                    </a:lnB>
                  </a:tcPr>
                </a:tc>
                <a:tc>
                  <a:txBody>
                    <a:bodyPr/>
                    <a:lstStyle/>
                    <a:p>
                      <a:pPr algn="r" fontAlgn="b"/>
                      <a:r>
                        <a:rPr lang="es-ES" sz="700" b="0" i="0" u="none" strike="noStrike">
                          <a:latin typeface="Arial"/>
                        </a:rPr>
                        <a:t>12,5264613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75</a:t>
                      </a:r>
                    </a:p>
                  </a:txBody>
                  <a:tcPr marL="0" marR="0" marT="0" marB="0" anchor="b">
                    <a:lnL>
                      <a:noFill/>
                    </a:lnL>
                    <a:lnR>
                      <a:noFill/>
                    </a:lnR>
                    <a:lnT>
                      <a:noFill/>
                    </a:lnT>
                    <a:lnB>
                      <a:noFill/>
                    </a:lnB>
                  </a:tcPr>
                </a:tc>
                <a:tc>
                  <a:txBody>
                    <a:bodyPr/>
                    <a:lstStyle/>
                    <a:p>
                      <a:pPr algn="r" fontAlgn="b"/>
                      <a:r>
                        <a:rPr lang="es-ES" sz="700" b="0" i="0" u="none" strike="noStrike">
                          <a:latin typeface="Arial"/>
                        </a:rPr>
                        <a:t>98</a:t>
                      </a:r>
                    </a:p>
                  </a:txBody>
                  <a:tcPr marL="0" marR="0" marT="0" marB="0" anchor="b">
                    <a:lnL>
                      <a:noFill/>
                    </a:lnL>
                    <a:lnR>
                      <a:noFill/>
                    </a:lnR>
                    <a:lnT>
                      <a:noFill/>
                    </a:lnT>
                    <a:lnB>
                      <a:noFill/>
                    </a:lnB>
                  </a:tcPr>
                </a:tc>
                <a:tc>
                  <a:txBody>
                    <a:bodyPr/>
                    <a:lstStyle/>
                    <a:p>
                      <a:pPr algn="r" fontAlgn="b"/>
                      <a:r>
                        <a:rPr lang="es-ES" sz="700" b="0" i="0" u="none" strike="noStrike">
                          <a:latin typeface="Arial"/>
                        </a:rPr>
                        <a:t>85,47353867</a:t>
                      </a:r>
                    </a:p>
                  </a:txBody>
                  <a:tcPr marL="0" marR="0" marT="0" marB="0" anchor="b">
                    <a:lnL>
                      <a:noFill/>
                    </a:lnL>
                    <a:lnR>
                      <a:noFill/>
                    </a:lnR>
                    <a:lnT>
                      <a:noFill/>
                    </a:lnT>
                    <a:lnB>
                      <a:noFill/>
                    </a:lnB>
                  </a:tcPr>
                </a:tc>
                <a:tc>
                  <a:txBody>
                    <a:bodyPr/>
                    <a:lstStyle/>
                    <a:p>
                      <a:pPr algn="r" fontAlgn="b"/>
                      <a:r>
                        <a:rPr lang="es-ES" sz="700" b="0" i="0" u="none" strike="noStrike">
                          <a:latin typeface="Arial"/>
                        </a:rPr>
                        <a:t>106,012686</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0,92</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dirty="0">
                          <a:latin typeface="Arial"/>
                        </a:rPr>
                        <a:t>95</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a:latin typeface="Arial"/>
                        </a:rPr>
                        <a:t>80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dirty="0">
                          <a:latin typeface="Arial"/>
                        </a:rPr>
                        <a:t>90,4775031</a:t>
                      </a:r>
                    </a:p>
                  </a:txBody>
                  <a:tcPr marL="0" marR="0" marT="0" marB="0" anchor="b">
                    <a:lnL>
                      <a:noFill/>
                    </a:lnL>
                    <a:lnR>
                      <a:noFill/>
                    </a:lnR>
                    <a:lnT>
                      <a:noFill/>
                    </a:lnT>
                    <a:lnB>
                      <a:noFill/>
                    </a:lnB>
                  </a:tcPr>
                </a:tc>
                <a:tc>
                  <a:txBody>
                    <a:bodyPr/>
                    <a:lstStyle/>
                    <a:p>
                      <a:pPr algn="r" fontAlgn="b"/>
                      <a:r>
                        <a:rPr lang="es-ES" sz="700" b="0" i="0" u="none" strike="noStrike">
                          <a:latin typeface="Arial"/>
                        </a:rPr>
                        <a:t>4,5224969</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80</a:t>
                      </a:r>
                    </a:p>
                  </a:txBody>
                  <a:tcPr marL="0" marR="0" marT="0" marB="0" anchor="b">
                    <a:lnL>
                      <a:noFill/>
                    </a:lnL>
                    <a:lnR>
                      <a:noFill/>
                    </a:lnR>
                    <a:lnT>
                      <a:noFill/>
                    </a:lnT>
                    <a:lnB>
                      <a:noFill/>
                    </a:lnB>
                  </a:tcPr>
                </a:tc>
                <a:tc>
                  <a:txBody>
                    <a:bodyPr/>
                    <a:lstStyle/>
                    <a:p>
                      <a:pPr algn="r" fontAlgn="b"/>
                      <a:r>
                        <a:rPr lang="es-ES" sz="700" b="0" i="0" u="none" strike="noStrike">
                          <a:latin typeface="Arial"/>
                        </a:rPr>
                        <a:t>95</a:t>
                      </a:r>
                    </a:p>
                  </a:txBody>
                  <a:tcPr marL="0" marR="0" marT="0" marB="0" anchor="b">
                    <a:lnL>
                      <a:noFill/>
                    </a:lnL>
                    <a:lnR>
                      <a:noFill/>
                    </a:lnR>
                    <a:lnT>
                      <a:noFill/>
                    </a:lnT>
                    <a:lnB>
                      <a:noFill/>
                    </a:lnB>
                  </a:tcPr>
                </a:tc>
                <a:tc>
                  <a:txBody>
                    <a:bodyPr/>
                    <a:lstStyle/>
                    <a:p>
                      <a:pPr algn="r" fontAlgn="b"/>
                      <a:r>
                        <a:rPr lang="es-ES" sz="700" b="0" i="0" u="none" strike="noStrike">
                          <a:latin typeface="Arial"/>
                        </a:rPr>
                        <a:t>90,4775031</a:t>
                      </a:r>
                    </a:p>
                  </a:txBody>
                  <a:tcPr marL="0" marR="0" marT="0" marB="0" anchor="b">
                    <a:lnL>
                      <a:noFill/>
                    </a:lnL>
                    <a:lnR>
                      <a:noFill/>
                    </a:lnR>
                    <a:lnT>
                      <a:noFill/>
                    </a:lnT>
                    <a:lnB>
                      <a:noFill/>
                    </a:lnB>
                  </a:tcPr>
                </a:tc>
                <a:tc>
                  <a:txBody>
                    <a:bodyPr/>
                    <a:lstStyle/>
                    <a:p>
                      <a:pPr algn="r" fontAlgn="b"/>
                      <a:r>
                        <a:rPr lang="es-ES" sz="700" b="0" i="0" u="none" strike="noStrike">
                          <a:latin typeface="Arial"/>
                        </a:rPr>
                        <a:t>111,016651</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0,86</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90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59</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dirty="0">
                          <a:latin typeface="Arial"/>
                        </a:rPr>
                        <a:t>69,4608525</a:t>
                      </a:r>
                    </a:p>
                  </a:txBody>
                  <a:tcPr marL="0" marR="0" marT="0" marB="0" anchor="b">
                    <a:lnL>
                      <a:noFill/>
                    </a:lnL>
                    <a:lnR>
                      <a:noFill/>
                    </a:lnR>
                    <a:lnT>
                      <a:noFill/>
                    </a:lnT>
                    <a:lnB>
                      <a:noFill/>
                    </a:lnB>
                  </a:tcPr>
                </a:tc>
                <a:tc>
                  <a:txBody>
                    <a:bodyPr/>
                    <a:lstStyle/>
                    <a:p>
                      <a:pPr algn="r" fontAlgn="b"/>
                      <a:r>
                        <a:rPr lang="es-ES" sz="700" b="0" i="0" u="none" strike="noStrike" dirty="0">
                          <a:latin typeface="Arial"/>
                        </a:rPr>
                        <a:t>20,5391475</a:t>
                      </a:r>
                    </a:p>
                  </a:txBody>
                  <a:tcPr marL="0" marR="0" marT="0" marB="0" anchor="b">
                    <a:lnL>
                      <a:noFill/>
                    </a:lnL>
                    <a:lnR>
                      <a:noFill/>
                    </a:lnR>
                    <a:lnT>
                      <a:noFill/>
                    </a:lnT>
                    <a:lnB>
                      <a:noFill/>
                    </a:lnB>
                    <a:solidFill>
                      <a:srgbClr val="FF00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59</a:t>
                      </a:r>
                    </a:p>
                  </a:txBody>
                  <a:tcPr marL="0" marR="0" marT="0" marB="0" anchor="b">
                    <a:lnL>
                      <a:noFill/>
                    </a:lnL>
                    <a:lnR>
                      <a:noFill/>
                    </a:lnR>
                    <a:lnT>
                      <a:noFill/>
                    </a:lnT>
                    <a:lnB>
                      <a:noFill/>
                    </a:lnB>
                  </a:tcPr>
                </a:tc>
                <a:tc>
                  <a:txBody>
                    <a:bodyPr/>
                    <a:lstStyle/>
                    <a:p>
                      <a:pPr algn="r" fontAlgn="b"/>
                      <a:r>
                        <a:rPr lang="es-ES" sz="700" b="0" i="0" u="none" strike="noStrike">
                          <a:latin typeface="Arial"/>
                        </a:rPr>
                        <a:t>90</a:t>
                      </a:r>
                    </a:p>
                  </a:txBody>
                  <a:tcPr marL="0" marR="0" marT="0" marB="0" anchor="b">
                    <a:lnL>
                      <a:noFill/>
                    </a:lnL>
                    <a:lnR>
                      <a:noFill/>
                    </a:lnR>
                    <a:lnT>
                      <a:noFill/>
                    </a:lnT>
                    <a:lnB>
                      <a:noFill/>
                    </a:lnB>
                  </a:tcPr>
                </a:tc>
                <a:tc>
                  <a:txBody>
                    <a:bodyPr/>
                    <a:lstStyle/>
                    <a:p>
                      <a:pPr algn="r" fontAlgn="b"/>
                      <a:r>
                        <a:rPr lang="es-ES" sz="700" b="0" i="0" u="none" strike="noStrike">
                          <a:latin typeface="Arial"/>
                        </a:rPr>
                        <a:t>69,4608525</a:t>
                      </a:r>
                    </a:p>
                  </a:txBody>
                  <a:tcPr marL="0" marR="0" marT="0" marB="0" anchor="b">
                    <a:lnL>
                      <a:noFill/>
                    </a:lnL>
                    <a:lnR>
                      <a:noFill/>
                    </a:lnR>
                    <a:lnT>
                      <a:noFill/>
                    </a:lnT>
                    <a:lnB>
                      <a:noFill/>
                    </a:lnB>
                  </a:tcPr>
                </a:tc>
                <a:tc>
                  <a:txBody>
                    <a:bodyPr/>
                    <a:lstStyle/>
                    <a:p>
                      <a:pPr algn="r" fontAlgn="b"/>
                      <a:r>
                        <a:rPr lang="es-ES" sz="700" b="0" i="0" u="none" strike="noStrike">
                          <a:latin typeface="Arial"/>
                        </a:rPr>
                        <a:t>90</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1,00</a:t>
                      </a:r>
                    </a:p>
                  </a:txBody>
                  <a:tcPr marL="0" marR="0" marT="0" marB="0" anchor="b">
                    <a:lnL>
                      <a:noFill/>
                    </a:lnL>
                    <a:lnR>
                      <a:noFill/>
                    </a:lnR>
                    <a:lnT>
                      <a:noFill/>
                    </a:lnT>
                    <a:lnB>
                      <a:noFill/>
                    </a:lnB>
                    <a:solidFill>
                      <a:srgbClr val="CC99FF"/>
                    </a:solidFill>
                  </a:tcPr>
                </a:tc>
                <a:tc gridSpan="2">
                  <a:txBody>
                    <a:bodyPr/>
                    <a:lstStyle/>
                    <a:p>
                      <a:pPr algn="l" fontAlgn="b"/>
                      <a:r>
                        <a:rPr lang="es-ES" sz="700" b="0" i="0" u="none" strike="noStrike">
                          <a:solidFill>
                            <a:srgbClr val="FF0000"/>
                          </a:solidFill>
                          <a:latin typeface="Arial"/>
                        </a:rPr>
                        <a:t>Máxima eficiencia</a:t>
                      </a:r>
                    </a:p>
                  </a:txBody>
                  <a:tcPr marL="0" marR="0" marT="0" marB="0" anchor="b">
                    <a:lnL>
                      <a:noFill/>
                    </a:lnL>
                    <a:lnR>
                      <a:noFill/>
                    </a:lnR>
                    <a:lnT>
                      <a:noFill/>
                    </a:lnT>
                    <a:lnB>
                      <a:noFill/>
                    </a:lnB>
                  </a:tcPr>
                </a:tc>
                <a:tc hMerge="1">
                  <a:txBody>
                    <a:bodyPr/>
                    <a:lstStyle/>
                    <a:p>
                      <a:endParaRPr lang="es-ES"/>
                    </a:p>
                  </a:txBody>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78</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66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dirty="0">
                          <a:latin typeface="Arial"/>
                        </a:rPr>
                        <a:t>76,4664027</a:t>
                      </a:r>
                    </a:p>
                  </a:txBody>
                  <a:tcPr marL="0" marR="0" marT="0" marB="0" anchor="b">
                    <a:lnL>
                      <a:noFill/>
                    </a:lnL>
                    <a:lnR>
                      <a:noFill/>
                    </a:lnR>
                    <a:lnT>
                      <a:noFill/>
                    </a:lnT>
                    <a:lnB>
                      <a:noFill/>
                    </a:lnB>
                  </a:tcPr>
                </a:tc>
                <a:tc>
                  <a:txBody>
                    <a:bodyPr/>
                    <a:lstStyle/>
                    <a:p>
                      <a:pPr algn="r" fontAlgn="b"/>
                      <a:r>
                        <a:rPr lang="es-ES" sz="700" b="0" i="0" u="none" strike="noStrike" dirty="0">
                          <a:latin typeface="Arial"/>
                        </a:rPr>
                        <a:t>1,5335973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66</a:t>
                      </a:r>
                    </a:p>
                  </a:txBody>
                  <a:tcPr marL="0" marR="0" marT="0" marB="0" anchor="b">
                    <a:lnL>
                      <a:noFill/>
                    </a:lnL>
                    <a:lnR>
                      <a:noFill/>
                    </a:lnR>
                    <a:lnT>
                      <a:noFill/>
                    </a:lnT>
                    <a:lnB>
                      <a:noFill/>
                    </a:lnB>
                  </a:tcPr>
                </a:tc>
                <a:tc>
                  <a:txBody>
                    <a:bodyPr/>
                    <a:lstStyle/>
                    <a:p>
                      <a:pPr algn="r" fontAlgn="b"/>
                      <a:r>
                        <a:rPr lang="es-ES" sz="700" b="0" i="0" u="none" strike="noStrike">
                          <a:latin typeface="Arial"/>
                        </a:rPr>
                        <a:t>78</a:t>
                      </a:r>
                    </a:p>
                  </a:txBody>
                  <a:tcPr marL="0" marR="0" marT="0" marB="0" anchor="b">
                    <a:lnL>
                      <a:noFill/>
                    </a:lnL>
                    <a:lnR>
                      <a:noFill/>
                    </a:lnR>
                    <a:lnT>
                      <a:noFill/>
                    </a:lnT>
                    <a:lnB>
                      <a:noFill/>
                    </a:lnB>
                  </a:tcPr>
                </a:tc>
                <a:tc>
                  <a:txBody>
                    <a:bodyPr/>
                    <a:lstStyle/>
                    <a:p>
                      <a:pPr algn="r" fontAlgn="b"/>
                      <a:r>
                        <a:rPr lang="es-ES" sz="700" b="0" i="0" u="none" strike="noStrike">
                          <a:latin typeface="Arial"/>
                        </a:rPr>
                        <a:t>76,4664027</a:t>
                      </a:r>
                    </a:p>
                  </a:txBody>
                  <a:tcPr marL="0" marR="0" marT="0" marB="0" anchor="b">
                    <a:lnL>
                      <a:noFill/>
                    </a:lnL>
                    <a:lnR>
                      <a:noFill/>
                    </a:lnR>
                    <a:lnT>
                      <a:noFill/>
                    </a:lnT>
                    <a:lnB>
                      <a:noFill/>
                    </a:lnB>
                  </a:tcPr>
                </a:tc>
                <a:tc>
                  <a:txBody>
                    <a:bodyPr/>
                    <a:lstStyle/>
                    <a:p>
                      <a:pPr algn="r" fontAlgn="b"/>
                      <a:r>
                        <a:rPr lang="es-ES" sz="700" b="0" i="0" u="none" strike="noStrike">
                          <a:latin typeface="Arial"/>
                        </a:rPr>
                        <a:t>97,0055502</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0,80</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76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79</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dirty="0">
                          <a:latin typeface="Arial"/>
                        </a:rPr>
                        <a:t>89,47671022</a:t>
                      </a:r>
                    </a:p>
                  </a:txBody>
                  <a:tcPr marL="0" marR="0" marT="0" marB="0" anchor="b">
                    <a:lnL>
                      <a:noFill/>
                    </a:lnL>
                    <a:lnR>
                      <a:noFill/>
                    </a:lnR>
                    <a:lnT>
                      <a:noFill/>
                    </a:lnT>
                    <a:lnB>
                      <a:noFill/>
                    </a:lnB>
                  </a:tcPr>
                </a:tc>
                <a:tc>
                  <a:txBody>
                    <a:bodyPr/>
                    <a:lstStyle/>
                    <a:p>
                      <a:pPr algn="r" fontAlgn="b"/>
                      <a:r>
                        <a:rPr lang="es-ES" sz="700" b="0" i="0" u="none" strike="noStrike" dirty="0">
                          <a:latin typeface="Arial"/>
                        </a:rPr>
                        <a:t>-13,4767102</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79</a:t>
                      </a:r>
                    </a:p>
                  </a:txBody>
                  <a:tcPr marL="0" marR="0" marT="0" marB="0" anchor="b">
                    <a:lnL>
                      <a:noFill/>
                    </a:lnL>
                    <a:lnR>
                      <a:noFill/>
                    </a:lnR>
                    <a:lnT>
                      <a:noFill/>
                    </a:lnT>
                    <a:lnB>
                      <a:noFill/>
                    </a:lnB>
                  </a:tcPr>
                </a:tc>
                <a:tc>
                  <a:txBody>
                    <a:bodyPr/>
                    <a:lstStyle/>
                    <a:p>
                      <a:pPr algn="r" fontAlgn="b"/>
                      <a:r>
                        <a:rPr lang="es-ES" sz="700" b="0" i="0" u="none" strike="noStrike">
                          <a:latin typeface="Arial"/>
                        </a:rPr>
                        <a:t>76</a:t>
                      </a:r>
                    </a:p>
                  </a:txBody>
                  <a:tcPr marL="0" marR="0" marT="0" marB="0" anchor="b">
                    <a:lnL>
                      <a:noFill/>
                    </a:lnL>
                    <a:lnR>
                      <a:noFill/>
                    </a:lnR>
                    <a:lnT>
                      <a:noFill/>
                    </a:lnT>
                    <a:lnB>
                      <a:noFill/>
                    </a:lnB>
                  </a:tcPr>
                </a:tc>
                <a:tc>
                  <a:txBody>
                    <a:bodyPr/>
                    <a:lstStyle/>
                    <a:p>
                      <a:pPr algn="r" fontAlgn="b"/>
                      <a:r>
                        <a:rPr lang="es-ES" sz="700" b="0" i="0" u="none" strike="noStrike">
                          <a:latin typeface="Arial"/>
                        </a:rPr>
                        <a:t>89,47671022</a:t>
                      </a:r>
                    </a:p>
                  </a:txBody>
                  <a:tcPr marL="0" marR="0" marT="0" marB="0" anchor="b">
                    <a:lnL>
                      <a:noFill/>
                    </a:lnL>
                    <a:lnR>
                      <a:noFill/>
                    </a:lnR>
                    <a:lnT>
                      <a:noFill/>
                    </a:lnT>
                    <a:lnB>
                      <a:noFill/>
                    </a:lnB>
                  </a:tcPr>
                </a:tc>
                <a:tc>
                  <a:txBody>
                    <a:bodyPr/>
                    <a:lstStyle/>
                    <a:p>
                      <a:pPr algn="r" fontAlgn="b"/>
                      <a:r>
                        <a:rPr lang="es-ES" sz="700" b="0" i="0" u="none" strike="noStrike">
                          <a:latin typeface="Arial"/>
                        </a:rPr>
                        <a:t>110,015858</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0,69</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75</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56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66,45847384</a:t>
                      </a:r>
                    </a:p>
                  </a:txBody>
                  <a:tcPr marL="0" marR="0" marT="0" marB="0" anchor="b">
                    <a:lnL>
                      <a:noFill/>
                    </a:lnL>
                    <a:lnR>
                      <a:noFill/>
                    </a:lnR>
                    <a:lnT>
                      <a:noFill/>
                    </a:lnT>
                    <a:lnB>
                      <a:noFill/>
                    </a:lnB>
                  </a:tcPr>
                </a:tc>
                <a:tc>
                  <a:txBody>
                    <a:bodyPr/>
                    <a:lstStyle/>
                    <a:p>
                      <a:pPr algn="r" fontAlgn="b"/>
                      <a:r>
                        <a:rPr lang="es-ES" sz="700" b="0" i="0" u="none" strike="noStrike">
                          <a:latin typeface="Arial"/>
                        </a:rPr>
                        <a:t>8,54152616</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56</a:t>
                      </a:r>
                    </a:p>
                  </a:txBody>
                  <a:tcPr marL="0" marR="0" marT="0" marB="0" anchor="b">
                    <a:lnL>
                      <a:noFill/>
                    </a:lnL>
                    <a:lnR>
                      <a:noFill/>
                    </a:lnR>
                    <a:lnT>
                      <a:noFill/>
                    </a:lnT>
                    <a:lnB>
                      <a:noFill/>
                    </a:lnB>
                  </a:tcPr>
                </a:tc>
                <a:tc>
                  <a:txBody>
                    <a:bodyPr/>
                    <a:lstStyle/>
                    <a:p>
                      <a:pPr algn="r" fontAlgn="b"/>
                      <a:r>
                        <a:rPr lang="es-ES" sz="700" b="0" i="0" u="none" strike="noStrike">
                          <a:latin typeface="Arial"/>
                        </a:rPr>
                        <a:t>75</a:t>
                      </a:r>
                    </a:p>
                  </a:txBody>
                  <a:tcPr marL="0" marR="0" marT="0" marB="0" anchor="b">
                    <a:lnL>
                      <a:noFill/>
                    </a:lnL>
                    <a:lnR>
                      <a:noFill/>
                    </a:lnR>
                    <a:lnT>
                      <a:noFill/>
                    </a:lnT>
                    <a:lnB>
                      <a:noFill/>
                    </a:lnB>
                  </a:tcPr>
                </a:tc>
                <a:tc>
                  <a:txBody>
                    <a:bodyPr/>
                    <a:lstStyle/>
                    <a:p>
                      <a:pPr algn="r" fontAlgn="b"/>
                      <a:r>
                        <a:rPr lang="es-ES" sz="700" b="0" i="0" u="none" strike="noStrike">
                          <a:latin typeface="Arial"/>
                        </a:rPr>
                        <a:t>66,45847384</a:t>
                      </a:r>
                    </a:p>
                  </a:txBody>
                  <a:tcPr marL="0" marR="0" marT="0" marB="0" anchor="b">
                    <a:lnL>
                      <a:noFill/>
                    </a:lnL>
                    <a:lnR>
                      <a:noFill/>
                    </a:lnR>
                    <a:lnT>
                      <a:noFill/>
                    </a:lnT>
                    <a:lnB>
                      <a:noFill/>
                    </a:lnB>
                  </a:tcPr>
                </a:tc>
                <a:tc>
                  <a:txBody>
                    <a:bodyPr/>
                    <a:lstStyle/>
                    <a:p>
                      <a:pPr algn="r" fontAlgn="b"/>
                      <a:r>
                        <a:rPr lang="es-ES" sz="700" b="0" i="0" u="none" strike="noStrike">
                          <a:latin typeface="Arial"/>
                        </a:rPr>
                        <a:t>86,9976213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0,86</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dirty="0">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67</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45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55,4497521</a:t>
                      </a:r>
                    </a:p>
                  </a:txBody>
                  <a:tcPr marL="0" marR="0" marT="0" marB="0" anchor="b">
                    <a:lnL>
                      <a:noFill/>
                    </a:lnL>
                    <a:lnR>
                      <a:noFill/>
                    </a:lnR>
                    <a:lnT>
                      <a:noFill/>
                    </a:lnT>
                    <a:lnB>
                      <a:noFill/>
                    </a:lnB>
                  </a:tcPr>
                </a:tc>
                <a:tc>
                  <a:txBody>
                    <a:bodyPr/>
                    <a:lstStyle/>
                    <a:p>
                      <a:pPr algn="r" fontAlgn="b"/>
                      <a:r>
                        <a:rPr lang="es-ES" sz="700" b="0" i="0" u="none" strike="noStrike" dirty="0">
                          <a:latin typeface="Arial"/>
                        </a:rPr>
                        <a:t>11,5502479</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45</a:t>
                      </a:r>
                    </a:p>
                  </a:txBody>
                  <a:tcPr marL="0" marR="0" marT="0" marB="0" anchor="b">
                    <a:lnL>
                      <a:noFill/>
                    </a:lnL>
                    <a:lnR>
                      <a:noFill/>
                    </a:lnR>
                    <a:lnT>
                      <a:noFill/>
                    </a:lnT>
                    <a:lnB>
                      <a:noFill/>
                    </a:lnB>
                  </a:tcPr>
                </a:tc>
                <a:tc>
                  <a:txBody>
                    <a:bodyPr/>
                    <a:lstStyle/>
                    <a:p>
                      <a:pPr algn="r" fontAlgn="b"/>
                      <a:r>
                        <a:rPr lang="es-ES" sz="700" b="0" i="0" u="none" strike="noStrike">
                          <a:latin typeface="Arial"/>
                        </a:rPr>
                        <a:t>67</a:t>
                      </a:r>
                    </a:p>
                  </a:txBody>
                  <a:tcPr marL="0" marR="0" marT="0" marB="0" anchor="b">
                    <a:lnL>
                      <a:noFill/>
                    </a:lnL>
                    <a:lnR>
                      <a:noFill/>
                    </a:lnR>
                    <a:lnT>
                      <a:noFill/>
                    </a:lnT>
                    <a:lnB>
                      <a:noFill/>
                    </a:lnB>
                  </a:tcPr>
                </a:tc>
                <a:tc>
                  <a:txBody>
                    <a:bodyPr/>
                    <a:lstStyle/>
                    <a:p>
                      <a:pPr algn="r" fontAlgn="b"/>
                      <a:r>
                        <a:rPr lang="es-ES" sz="700" b="0" i="0" u="none" strike="noStrike">
                          <a:latin typeface="Arial"/>
                        </a:rPr>
                        <a:t>55,4497521</a:t>
                      </a:r>
                    </a:p>
                  </a:txBody>
                  <a:tcPr marL="0" marR="0" marT="0" marB="0" anchor="b">
                    <a:lnL>
                      <a:noFill/>
                    </a:lnL>
                    <a:lnR>
                      <a:noFill/>
                    </a:lnR>
                    <a:lnT>
                      <a:noFill/>
                    </a:lnT>
                    <a:lnB>
                      <a:noFill/>
                    </a:lnB>
                  </a:tcPr>
                </a:tc>
                <a:tc>
                  <a:txBody>
                    <a:bodyPr/>
                    <a:lstStyle/>
                    <a:p>
                      <a:pPr algn="r" fontAlgn="b"/>
                      <a:r>
                        <a:rPr lang="es-ES" sz="700" b="0" i="0" u="none" strike="noStrike">
                          <a:latin typeface="Arial"/>
                        </a:rPr>
                        <a:t>75,9888996</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0,88</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58</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56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66,45847384</a:t>
                      </a:r>
                    </a:p>
                  </a:txBody>
                  <a:tcPr marL="0" marR="0" marT="0" marB="0" anchor="b">
                    <a:lnL>
                      <a:noFill/>
                    </a:lnL>
                    <a:lnR>
                      <a:noFill/>
                    </a:lnR>
                    <a:lnT>
                      <a:noFill/>
                    </a:lnT>
                    <a:lnB>
                      <a:noFill/>
                    </a:lnB>
                  </a:tcPr>
                </a:tc>
                <a:tc>
                  <a:txBody>
                    <a:bodyPr/>
                    <a:lstStyle/>
                    <a:p>
                      <a:pPr algn="r" fontAlgn="b"/>
                      <a:r>
                        <a:rPr lang="es-ES" sz="700" b="0" i="0" u="none" strike="noStrike" dirty="0">
                          <a:latin typeface="Arial"/>
                        </a:rPr>
                        <a:t>-8,45847384</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56</a:t>
                      </a:r>
                    </a:p>
                  </a:txBody>
                  <a:tcPr marL="0" marR="0" marT="0" marB="0" anchor="b">
                    <a:lnL>
                      <a:noFill/>
                    </a:lnL>
                    <a:lnR>
                      <a:noFill/>
                    </a:lnR>
                    <a:lnT>
                      <a:noFill/>
                    </a:lnT>
                    <a:lnB>
                      <a:noFill/>
                    </a:lnB>
                  </a:tcPr>
                </a:tc>
                <a:tc>
                  <a:txBody>
                    <a:bodyPr/>
                    <a:lstStyle/>
                    <a:p>
                      <a:pPr algn="r" fontAlgn="b"/>
                      <a:r>
                        <a:rPr lang="es-ES" sz="700" b="0" i="0" u="none" strike="noStrike">
                          <a:latin typeface="Arial"/>
                        </a:rPr>
                        <a:t>58</a:t>
                      </a:r>
                    </a:p>
                  </a:txBody>
                  <a:tcPr marL="0" marR="0" marT="0" marB="0" anchor="b">
                    <a:lnL>
                      <a:noFill/>
                    </a:lnL>
                    <a:lnR>
                      <a:noFill/>
                    </a:lnR>
                    <a:lnT>
                      <a:noFill/>
                    </a:lnT>
                    <a:lnB>
                      <a:noFill/>
                    </a:lnB>
                  </a:tcPr>
                </a:tc>
                <a:tc>
                  <a:txBody>
                    <a:bodyPr/>
                    <a:lstStyle/>
                    <a:p>
                      <a:pPr algn="r" fontAlgn="b"/>
                      <a:r>
                        <a:rPr lang="es-ES" sz="700" b="0" i="0" u="none" strike="noStrike">
                          <a:latin typeface="Arial"/>
                        </a:rPr>
                        <a:t>66,45847384</a:t>
                      </a:r>
                    </a:p>
                  </a:txBody>
                  <a:tcPr marL="0" marR="0" marT="0" marB="0" anchor="b">
                    <a:lnL>
                      <a:noFill/>
                    </a:lnL>
                    <a:lnR>
                      <a:noFill/>
                    </a:lnR>
                    <a:lnT>
                      <a:noFill/>
                    </a:lnT>
                    <a:lnB>
                      <a:noFill/>
                    </a:lnB>
                  </a:tcPr>
                </a:tc>
                <a:tc>
                  <a:txBody>
                    <a:bodyPr/>
                    <a:lstStyle/>
                    <a:p>
                      <a:pPr algn="r" fontAlgn="b"/>
                      <a:r>
                        <a:rPr lang="es-ES" sz="700" b="0" i="0" u="none" strike="noStrike">
                          <a:latin typeface="Arial"/>
                        </a:rPr>
                        <a:t>86,9976213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0,67</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56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57</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67,45926673</a:t>
                      </a:r>
                    </a:p>
                  </a:txBody>
                  <a:tcPr marL="0" marR="0" marT="0" marB="0" anchor="b">
                    <a:lnL>
                      <a:noFill/>
                    </a:lnL>
                    <a:lnR>
                      <a:noFill/>
                    </a:lnR>
                    <a:lnT>
                      <a:noFill/>
                    </a:lnT>
                    <a:lnB>
                      <a:noFill/>
                    </a:lnB>
                  </a:tcPr>
                </a:tc>
                <a:tc>
                  <a:txBody>
                    <a:bodyPr/>
                    <a:lstStyle/>
                    <a:p>
                      <a:pPr algn="r" fontAlgn="b"/>
                      <a:r>
                        <a:rPr lang="es-ES" sz="700" b="0" i="0" u="none" strike="noStrike" dirty="0">
                          <a:latin typeface="Arial"/>
                        </a:rPr>
                        <a:t>-11,4592667</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57</a:t>
                      </a:r>
                    </a:p>
                  </a:txBody>
                  <a:tcPr marL="0" marR="0" marT="0" marB="0" anchor="b">
                    <a:lnL>
                      <a:noFill/>
                    </a:lnL>
                    <a:lnR>
                      <a:noFill/>
                    </a:lnR>
                    <a:lnT>
                      <a:noFill/>
                    </a:lnT>
                    <a:lnB>
                      <a:noFill/>
                    </a:lnB>
                  </a:tcPr>
                </a:tc>
                <a:tc>
                  <a:txBody>
                    <a:bodyPr/>
                    <a:lstStyle/>
                    <a:p>
                      <a:pPr algn="r" fontAlgn="b"/>
                      <a:r>
                        <a:rPr lang="es-ES" sz="700" b="0" i="0" u="none" strike="noStrike">
                          <a:latin typeface="Arial"/>
                        </a:rPr>
                        <a:t>56</a:t>
                      </a:r>
                    </a:p>
                  </a:txBody>
                  <a:tcPr marL="0" marR="0" marT="0" marB="0" anchor="b">
                    <a:lnL>
                      <a:noFill/>
                    </a:lnL>
                    <a:lnR>
                      <a:noFill/>
                    </a:lnR>
                    <a:lnT>
                      <a:noFill/>
                    </a:lnT>
                    <a:lnB>
                      <a:noFill/>
                    </a:lnB>
                  </a:tcPr>
                </a:tc>
                <a:tc>
                  <a:txBody>
                    <a:bodyPr/>
                    <a:lstStyle/>
                    <a:p>
                      <a:pPr algn="r" fontAlgn="b"/>
                      <a:r>
                        <a:rPr lang="es-ES" sz="700" b="0" i="0" u="none" strike="noStrike">
                          <a:latin typeface="Arial"/>
                        </a:rPr>
                        <a:t>67,45926673</a:t>
                      </a:r>
                    </a:p>
                  </a:txBody>
                  <a:tcPr marL="0" marR="0" marT="0" marB="0" anchor="b">
                    <a:lnL>
                      <a:noFill/>
                    </a:lnL>
                    <a:lnR>
                      <a:noFill/>
                    </a:lnR>
                    <a:lnT>
                      <a:noFill/>
                    </a:lnT>
                    <a:lnB>
                      <a:noFill/>
                    </a:lnB>
                  </a:tcPr>
                </a:tc>
                <a:tc>
                  <a:txBody>
                    <a:bodyPr/>
                    <a:lstStyle/>
                    <a:p>
                      <a:pPr algn="r" fontAlgn="b"/>
                      <a:r>
                        <a:rPr lang="es-ES" sz="700" b="0" i="0" u="none" strike="noStrike">
                          <a:latin typeface="Arial"/>
                        </a:rPr>
                        <a:t>87,9984142</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0,64</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54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58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68,46005962</a:t>
                      </a:r>
                    </a:p>
                  </a:txBody>
                  <a:tcPr marL="0" marR="0" marT="0" marB="0" anchor="b">
                    <a:lnL>
                      <a:noFill/>
                    </a:lnL>
                    <a:lnR>
                      <a:noFill/>
                    </a:lnR>
                    <a:lnT>
                      <a:noFill/>
                    </a:lnT>
                    <a:lnB>
                      <a:noFill/>
                    </a:lnB>
                  </a:tcPr>
                </a:tc>
                <a:tc>
                  <a:txBody>
                    <a:bodyPr/>
                    <a:lstStyle/>
                    <a:p>
                      <a:pPr algn="r" fontAlgn="b"/>
                      <a:r>
                        <a:rPr lang="es-ES" sz="700" b="0" i="0" u="none" strike="noStrike" dirty="0">
                          <a:latin typeface="Arial"/>
                        </a:rPr>
                        <a:t>-14,4600596</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58</a:t>
                      </a:r>
                    </a:p>
                  </a:txBody>
                  <a:tcPr marL="0" marR="0" marT="0" marB="0" anchor="b">
                    <a:lnL>
                      <a:noFill/>
                    </a:lnL>
                    <a:lnR>
                      <a:noFill/>
                    </a:lnR>
                    <a:lnT>
                      <a:noFill/>
                    </a:lnT>
                    <a:lnB>
                      <a:noFill/>
                    </a:lnB>
                  </a:tcPr>
                </a:tc>
                <a:tc>
                  <a:txBody>
                    <a:bodyPr/>
                    <a:lstStyle/>
                    <a:p>
                      <a:pPr algn="r" fontAlgn="b"/>
                      <a:r>
                        <a:rPr lang="es-ES" sz="700" b="0" i="0" u="none" strike="noStrike">
                          <a:latin typeface="Arial"/>
                        </a:rPr>
                        <a:t>54</a:t>
                      </a:r>
                    </a:p>
                  </a:txBody>
                  <a:tcPr marL="0" marR="0" marT="0" marB="0" anchor="b">
                    <a:lnL>
                      <a:noFill/>
                    </a:lnL>
                    <a:lnR>
                      <a:noFill/>
                    </a:lnR>
                    <a:lnT>
                      <a:noFill/>
                    </a:lnT>
                    <a:lnB>
                      <a:noFill/>
                    </a:lnB>
                  </a:tcPr>
                </a:tc>
                <a:tc>
                  <a:txBody>
                    <a:bodyPr/>
                    <a:lstStyle/>
                    <a:p>
                      <a:pPr algn="r" fontAlgn="b"/>
                      <a:r>
                        <a:rPr lang="es-ES" sz="700" b="0" i="0" u="none" strike="noStrike">
                          <a:latin typeface="Arial"/>
                        </a:rPr>
                        <a:t>68,46005962</a:t>
                      </a:r>
                    </a:p>
                  </a:txBody>
                  <a:tcPr marL="0" marR="0" marT="0" marB="0" anchor="b">
                    <a:lnL>
                      <a:noFill/>
                    </a:lnL>
                    <a:lnR>
                      <a:noFill/>
                    </a:lnR>
                    <a:lnT>
                      <a:noFill/>
                    </a:lnT>
                    <a:lnB>
                      <a:noFill/>
                    </a:lnB>
                  </a:tcPr>
                </a:tc>
                <a:tc>
                  <a:txBody>
                    <a:bodyPr/>
                    <a:lstStyle/>
                    <a:p>
                      <a:pPr algn="r" fontAlgn="b"/>
                      <a:r>
                        <a:rPr lang="es-ES" sz="700" b="0" i="0" u="none" strike="noStrike">
                          <a:latin typeface="Arial"/>
                        </a:rPr>
                        <a:t>88,9992071</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0,61</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50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34</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44,44103036</a:t>
                      </a:r>
                    </a:p>
                  </a:txBody>
                  <a:tcPr marL="0" marR="0" marT="0" marB="0" anchor="b">
                    <a:lnL>
                      <a:noFill/>
                    </a:lnL>
                    <a:lnR>
                      <a:noFill/>
                    </a:lnR>
                    <a:lnT>
                      <a:noFill/>
                    </a:lnT>
                    <a:lnB>
                      <a:noFill/>
                    </a:lnB>
                  </a:tcPr>
                </a:tc>
                <a:tc>
                  <a:txBody>
                    <a:bodyPr/>
                    <a:lstStyle/>
                    <a:p>
                      <a:pPr algn="r" fontAlgn="b"/>
                      <a:r>
                        <a:rPr lang="es-ES" sz="700" b="0" i="0" u="none" strike="noStrike" dirty="0">
                          <a:latin typeface="Arial"/>
                        </a:rPr>
                        <a:t>5,55896964</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34</a:t>
                      </a:r>
                    </a:p>
                  </a:txBody>
                  <a:tcPr marL="0" marR="0" marT="0" marB="0" anchor="b">
                    <a:lnL>
                      <a:noFill/>
                    </a:lnL>
                    <a:lnR>
                      <a:noFill/>
                    </a:lnR>
                    <a:lnT>
                      <a:noFill/>
                    </a:lnT>
                    <a:lnB>
                      <a:noFill/>
                    </a:lnB>
                  </a:tcPr>
                </a:tc>
                <a:tc>
                  <a:txBody>
                    <a:bodyPr/>
                    <a:lstStyle/>
                    <a:p>
                      <a:pPr algn="r" fontAlgn="b"/>
                      <a:r>
                        <a:rPr lang="es-ES" sz="700" b="0" i="0" u="none" strike="noStrike">
                          <a:latin typeface="Arial"/>
                        </a:rPr>
                        <a:t>50</a:t>
                      </a:r>
                    </a:p>
                  </a:txBody>
                  <a:tcPr marL="0" marR="0" marT="0" marB="0" anchor="b">
                    <a:lnL>
                      <a:noFill/>
                    </a:lnL>
                    <a:lnR>
                      <a:noFill/>
                    </a:lnR>
                    <a:lnT>
                      <a:noFill/>
                    </a:lnT>
                    <a:lnB>
                      <a:noFill/>
                    </a:lnB>
                  </a:tcPr>
                </a:tc>
                <a:tc>
                  <a:txBody>
                    <a:bodyPr/>
                    <a:lstStyle/>
                    <a:p>
                      <a:pPr algn="r" fontAlgn="b"/>
                      <a:r>
                        <a:rPr lang="es-ES" sz="700" b="0" i="0" u="none" strike="noStrike">
                          <a:latin typeface="Arial"/>
                        </a:rPr>
                        <a:t>44,44103036</a:t>
                      </a:r>
                    </a:p>
                  </a:txBody>
                  <a:tcPr marL="0" marR="0" marT="0" marB="0" anchor="b">
                    <a:lnL>
                      <a:noFill/>
                    </a:lnL>
                    <a:lnR>
                      <a:noFill/>
                    </a:lnR>
                    <a:lnT>
                      <a:noFill/>
                    </a:lnT>
                    <a:lnB>
                      <a:noFill/>
                    </a:lnB>
                  </a:tcPr>
                </a:tc>
                <a:tc>
                  <a:txBody>
                    <a:bodyPr/>
                    <a:lstStyle/>
                    <a:p>
                      <a:pPr algn="r" fontAlgn="b"/>
                      <a:r>
                        <a:rPr lang="es-ES" sz="700" b="0" i="0" u="none" strike="noStrike">
                          <a:latin typeface="Arial"/>
                        </a:rPr>
                        <a:t>64,9801779</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0,77</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41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24</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34,4331015</a:t>
                      </a:r>
                    </a:p>
                  </a:txBody>
                  <a:tcPr marL="0" marR="0" marT="0" marB="0" anchor="b">
                    <a:lnL>
                      <a:noFill/>
                    </a:lnL>
                    <a:lnR>
                      <a:noFill/>
                    </a:lnR>
                    <a:lnT>
                      <a:noFill/>
                    </a:lnT>
                    <a:lnB>
                      <a:noFill/>
                    </a:lnB>
                  </a:tcPr>
                </a:tc>
                <a:tc>
                  <a:txBody>
                    <a:bodyPr/>
                    <a:lstStyle/>
                    <a:p>
                      <a:pPr algn="r" fontAlgn="b"/>
                      <a:r>
                        <a:rPr lang="es-ES" sz="700" b="0" i="0" u="none" strike="noStrike" dirty="0">
                          <a:latin typeface="Arial"/>
                        </a:rPr>
                        <a:t>6,5668985</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24</a:t>
                      </a:r>
                    </a:p>
                  </a:txBody>
                  <a:tcPr marL="0" marR="0" marT="0" marB="0" anchor="b">
                    <a:lnL>
                      <a:noFill/>
                    </a:lnL>
                    <a:lnR>
                      <a:noFill/>
                    </a:lnR>
                    <a:lnT>
                      <a:noFill/>
                    </a:lnT>
                    <a:lnB>
                      <a:noFill/>
                    </a:lnB>
                  </a:tcPr>
                </a:tc>
                <a:tc>
                  <a:txBody>
                    <a:bodyPr/>
                    <a:lstStyle/>
                    <a:p>
                      <a:pPr algn="r" fontAlgn="b"/>
                      <a:r>
                        <a:rPr lang="es-ES" sz="700" b="0" i="0" u="none" strike="noStrike">
                          <a:latin typeface="Arial"/>
                        </a:rPr>
                        <a:t>41</a:t>
                      </a:r>
                    </a:p>
                  </a:txBody>
                  <a:tcPr marL="0" marR="0" marT="0" marB="0" anchor="b">
                    <a:lnL>
                      <a:noFill/>
                    </a:lnL>
                    <a:lnR>
                      <a:noFill/>
                    </a:lnR>
                    <a:lnT>
                      <a:noFill/>
                    </a:lnT>
                    <a:lnB>
                      <a:noFill/>
                    </a:lnB>
                  </a:tcPr>
                </a:tc>
                <a:tc>
                  <a:txBody>
                    <a:bodyPr/>
                    <a:lstStyle/>
                    <a:p>
                      <a:pPr algn="r" fontAlgn="b"/>
                      <a:r>
                        <a:rPr lang="es-ES" sz="700" b="0" i="0" u="none" strike="noStrike">
                          <a:latin typeface="Arial"/>
                        </a:rPr>
                        <a:t>34,4331015</a:t>
                      </a:r>
                    </a:p>
                  </a:txBody>
                  <a:tcPr marL="0" marR="0" marT="0" marB="0" anchor="b">
                    <a:lnL>
                      <a:noFill/>
                    </a:lnL>
                    <a:lnR>
                      <a:noFill/>
                    </a:lnR>
                    <a:lnT>
                      <a:noFill/>
                    </a:lnT>
                    <a:lnB>
                      <a:noFill/>
                    </a:lnB>
                  </a:tcPr>
                </a:tc>
                <a:tc>
                  <a:txBody>
                    <a:bodyPr/>
                    <a:lstStyle/>
                    <a:p>
                      <a:pPr algn="r" fontAlgn="b"/>
                      <a:r>
                        <a:rPr lang="es-ES" sz="700" b="0" i="0" u="none" strike="noStrike">
                          <a:latin typeface="Arial"/>
                        </a:rPr>
                        <a:t>54,972249</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0,75</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31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12</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22,42358687</a:t>
                      </a:r>
                    </a:p>
                  </a:txBody>
                  <a:tcPr marL="0" marR="0" marT="0" marB="0" anchor="b">
                    <a:lnL>
                      <a:noFill/>
                    </a:lnL>
                    <a:lnR>
                      <a:noFill/>
                    </a:lnR>
                    <a:lnT>
                      <a:noFill/>
                    </a:lnT>
                    <a:lnB>
                      <a:noFill/>
                    </a:lnB>
                  </a:tcPr>
                </a:tc>
                <a:tc>
                  <a:txBody>
                    <a:bodyPr/>
                    <a:lstStyle/>
                    <a:p>
                      <a:pPr algn="r" fontAlgn="b"/>
                      <a:r>
                        <a:rPr lang="es-ES" sz="700" b="0" i="0" u="none" strike="noStrike" dirty="0">
                          <a:latin typeface="Arial"/>
                        </a:rPr>
                        <a:t>8,57641313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12</a:t>
                      </a:r>
                    </a:p>
                  </a:txBody>
                  <a:tcPr marL="0" marR="0" marT="0" marB="0" anchor="b">
                    <a:lnL>
                      <a:noFill/>
                    </a:lnL>
                    <a:lnR>
                      <a:noFill/>
                    </a:lnR>
                    <a:lnT>
                      <a:noFill/>
                    </a:lnT>
                    <a:lnB>
                      <a:noFill/>
                    </a:lnB>
                  </a:tcPr>
                </a:tc>
                <a:tc>
                  <a:txBody>
                    <a:bodyPr/>
                    <a:lstStyle/>
                    <a:p>
                      <a:pPr algn="r" fontAlgn="b"/>
                      <a:r>
                        <a:rPr lang="es-ES" sz="700" b="0" i="0" u="none" strike="noStrike">
                          <a:latin typeface="Arial"/>
                        </a:rPr>
                        <a:t>31</a:t>
                      </a:r>
                    </a:p>
                  </a:txBody>
                  <a:tcPr marL="0" marR="0" marT="0" marB="0" anchor="b">
                    <a:lnL>
                      <a:noFill/>
                    </a:lnL>
                    <a:lnR>
                      <a:noFill/>
                    </a:lnR>
                    <a:lnT>
                      <a:noFill/>
                    </a:lnT>
                    <a:lnB>
                      <a:noFill/>
                    </a:lnB>
                  </a:tcPr>
                </a:tc>
                <a:tc>
                  <a:txBody>
                    <a:bodyPr/>
                    <a:lstStyle/>
                    <a:p>
                      <a:pPr algn="r" fontAlgn="b"/>
                      <a:r>
                        <a:rPr lang="es-ES" sz="700" b="0" i="0" u="none" strike="noStrike">
                          <a:latin typeface="Arial"/>
                        </a:rPr>
                        <a:t>22,42358687</a:t>
                      </a:r>
                    </a:p>
                  </a:txBody>
                  <a:tcPr marL="0" marR="0" marT="0" marB="0" anchor="b">
                    <a:lnL>
                      <a:noFill/>
                    </a:lnL>
                    <a:lnR>
                      <a:noFill/>
                    </a:lnR>
                    <a:lnT>
                      <a:noFill/>
                    </a:lnT>
                    <a:lnB>
                      <a:noFill/>
                    </a:lnB>
                  </a:tcPr>
                </a:tc>
                <a:tc>
                  <a:txBody>
                    <a:bodyPr/>
                    <a:lstStyle/>
                    <a:p>
                      <a:pPr algn="r" fontAlgn="b"/>
                      <a:r>
                        <a:rPr lang="es-ES" sz="700" b="0" i="0" u="none" strike="noStrike">
                          <a:latin typeface="Arial"/>
                        </a:rPr>
                        <a:t>42,9627344</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0,72</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24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30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40,43785881</a:t>
                      </a:r>
                    </a:p>
                  </a:txBody>
                  <a:tcPr marL="0" marR="0" marT="0" marB="0" anchor="b">
                    <a:lnL>
                      <a:noFill/>
                    </a:lnL>
                    <a:lnR>
                      <a:noFill/>
                    </a:lnR>
                    <a:lnT>
                      <a:noFill/>
                    </a:lnT>
                    <a:lnB>
                      <a:noFill/>
                    </a:lnB>
                  </a:tcPr>
                </a:tc>
                <a:tc>
                  <a:txBody>
                    <a:bodyPr/>
                    <a:lstStyle/>
                    <a:p>
                      <a:pPr algn="r" fontAlgn="b"/>
                      <a:r>
                        <a:rPr lang="es-ES" sz="700" b="0" i="0" u="none" strike="noStrike" dirty="0">
                          <a:latin typeface="Arial"/>
                        </a:rPr>
                        <a:t>-16,4378588</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30</a:t>
                      </a:r>
                    </a:p>
                  </a:txBody>
                  <a:tcPr marL="0" marR="0" marT="0" marB="0" anchor="b">
                    <a:lnL>
                      <a:noFill/>
                    </a:lnL>
                    <a:lnR>
                      <a:noFill/>
                    </a:lnR>
                    <a:lnT>
                      <a:noFill/>
                    </a:lnT>
                    <a:lnB>
                      <a:noFill/>
                    </a:lnB>
                  </a:tcPr>
                </a:tc>
                <a:tc>
                  <a:txBody>
                    <a:bodyPr/>
                    <a:lstStyle/>
                    <a:p>
                      <a:pPr algn="r" fontAlgn="b"/>
                      <a:r>
                        <a:rPr lang="es-ES" sz="700" b="0" i="0" u="none" strike="noStrike">
                          <a:latin typeface="Arial"/>
                        </a:rPr>
                        <a:t>24</a:t>
                      </a:r>
                    </a:p>
                  </a:txBody>
                  <a:tcPr marL="0" marR="0" marT="0" marB="0" anchor="b">
                    <a:lnL>
                      <a:noFill/>
                    </a:lnL>
                    <a:lnR>
                      <a:noFill/>
                    </a:lnR>
                    <a:lnT>
                      <a:noFill/>
                    </a:lnT>
                    <a:lnB>
                      <a:noFill/>
                    </a:lnB>
                  </a:tcPr>
                </a:tc>
                <a:tc>
                  <a:txBody>
                    <a:bodyPr/>
                    <a:lstStyle/>
                    <a:p>
                      <a:pPr algn="r" fontAlgn="b"/>
                      <a:r>
                        <a:rPr lang="es-ES" sz="700" b="0" i="0" u="none" strike="noStrike">
                          <a:latin typeface="Arial"/>
                        </a:rPr>
                        <a:t>40,43785881</a:t>
                      </a:r>
                    </a:p>
                  </a:txBody>
                  <a:tcPr marL="0" marR="0" marT="0" marB="0" anchor="b">
                    <a:lnL>
                      <a:noFill/>
                    </a:lnL>
                    <a:lnR>
                      <a:noFill/>
                    </a:lnR>
                    <a:lnT>
                      <a:noFill/>
                    </a:lnT>
                    <a:lnB>
                      <a:noFill/>
                    </a:lnB>
                  </a:tcPr>
                </a:tc>
                <a:tc>
                  <a:txBody>
                    <a:bodyPr/>
                    <a:lstStyle/>
                    <a:p>
                      <a:pPr algn="r" fontAlgn="b"/>
                      <a:r>
                        <a:rPr lang="es-ES" sz="700" b="0" i="0" u="none" strike="noStrike">
                          <a:latin typeface="Arial"/>
                        </a:rPr>
                        <a:t>60,9770063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0,39</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23</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15,41803667</a:t>
                      </a:r>
                    </a:p>
                  </a:txBody>
                  <a:tcPr marL="0" marR="0" marT="0" marB="0" anchor="b">
                    <a:lnL>
                      <a:noFill/>
                    </a:lnL>
                    <a:lnR>
                      <a:noFill/>
                    </a:lnR>
                    <a:lnT>
                      <a:noFill/>
                    </a:lnT>
                    <a:lnB>
                      <a:noFill/>
                    </a:lnB>
                  </a:tcPr>
                </a:tc>
                <a:tc>
                  <a:txBody>
                    <a:bodyPr/>
                    <a:lstStyle/>
                    <a:p>
                      <a:pPr algn="r" fontAlgn="b"/>
                      <a:r>
                        <a:rPr lang="es-ES" sz="700" b="0" i="0" u="none" strike="noStrike" dirty="0">
                          <a:latin typeface="Arial"/>
                        </a:rPr>
                        <a:t>7,58196333</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5</a:t>
                      </a:r>
                    </a:p>
                  </a:txBody>
                  <a:tcPr marL="0" marR="0" marT="0" marB="0" anchor="b">
                    <a:lnL>
                      <a:noFill/>
                    </a:lnL>
                    <a:lnR>
                      <a:noFill/>
                    </a:lnR>
                    <a:lnT>
                      <a:noFill/>
                    </a:lnT>
                    <a:lnB>
                      <a:noFill/>
                    </a:lnB>
                  </a:tcPr>
                </a:tc>
                <a:tc>
                  <a:txBody>
                    <a:bodyPr/>
                    <a:lstStyle/>
                    <a:p>
                      <a:pPr algn="r" fontAlgn="b"/>
                      <a:r>
                        <a:rPr lang="es-ES" sz="700" b="0" i="0" u="none" strike="noStrike">
                          <a:latin typeface="Arial"/>
                        </a:rPr>
                        <a:t>23</a:t>
                      </a:r>
                    </a:p>
                  </a:txBody>
                  <a:tcPr marL="0" marR="0" marT="0" marB="0" anchor="b">
                    <a:lnL>
                      <a:noFill/>
                    </a:lnL>
                    <a:lnR>
                      <a:noFill/>
                    </a:lnR>
                    <a:lnT>
                      <a:noFill/>
                    </a:lnT>
                    <a:lnB>
                      <a:noFill/>
                    </a:lnB>
                  </a:tcPr>
                </a:tc>
                <a:tc>
                  <a:txBody>
                    <a:bodyPr/>
                    <a:lstStyle/>
                    <a:p>
                      <a:pPr algn="r" fontAlgn="b"/>
                      <a:r>
                        <a:rPr lang="es-ES" sz="700" b="0" i="0" u="none" strike="noStrike">
                          <a:latin typeface="Arial"/>
                        </a:rPr>
                        <a:t>15,41803667</a:t>
                      </a:r>
                    </a:p>
                  </a:txBody>
                  <a:tcPr marL="0" marR="0" marT="0" marB="0" anchor="b">
                    <a:lnL>
                      <a:noFill/>
                    </a:lnL>
                    <a:lnR>
                      <a:noFill/>
                    </a:lnR>
                    <a:lnT>
                      <a:noFill/>
                    </a:lnT>
                    <a:lnB>
                      <a:noFill/>
                    </a:lnB>
                  </a:tcPr>
                </a:tc>
                <a:tc>
                  <a:txBody>
                    <a:bodyPr/>
                    <a:lstStyle/>
                    <a:p>
                      <a:pPr algn="r" fontAlgn="b"/>
                      <a:r>
                        <a:rPr lang="es-ES" sz="700" b="0" i="0" u="none" strike="noStrike">
                          <a:latin typeface="Arial"/>
                        </a:rPr>
                        <a:t>35,9571842</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0,64</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23</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6</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16,41882955</a:t>
                      </a:r>
                    </a:p>
                  </a:txBody>
                  <a:tcPr marL="0" marR="0" marT="0" marB="0" anchor="b">
                    <a:lnL>
                      <a:noFill/>
                    </a:lnL>
                    <a:lnR>
                      <a:noFill/>
                    </a:lnR>
                    <a:lnT>
                      <a:noFill/>
                    </a:lnT>
                    <a:lnB>
                      <a:noFill/>
                    </a:lnB>
                  </a:tcPr>
                </a:tc>
                <a:tc>
                  <a:txBody>
                    <a:bodyPr/>
                    <a:lstStyle/>
                    <a:p>
                      <a:pPr algn="r" fontAlgn="b"/>
                      <a:r>
                        <a:rPr lang="es-ES" sz="700" b="0" i="0" u="none" strike="noStrike" dirty="0">
                          <a:latin typeface="Arial"/>
                        </a:rPr>
                        <a:t>6,58117045</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6</a:t>
                      </a:r>
                    </a:p>
                  </a:txBody>
                  <a:tcPr marL="0" marR="0" marT="0" marB="0" anchor="b">
                    <a:lnL>
                      <a:noFill/>
                    </a:lnL>
                    <a:lnR>
                      <a:noFill/>
                    </a:lnR>
                    <a:lnT>
                      <a:noFill/>
                    </a:lnT>
                    <a:lnB>
                      <a:noFill/>
                    </a:lnB>
                  </a:tcPr>
                </a:tc>
                <a:tc>
                  <a:txBody>
                    <a:bodyPr/>
                    <a:lstStyle/>
                    <a:p>
                      <a:pPr algn="r" fontAlgn="b"/>
                      <a:r>
                        <a:rPr lang="es-ES" sz="700" b="0" i="0" u="none" strike="noStrike">
                          <a:latin typeface="Arial"/>
                        </a:rPr>
                        <a:t>23</a:t>
                      </a:r>
                    </a:p>
                  </a:txBody>
                  <a:tcPr marL="0" marR="0" marT="0" marB="0" anchor="b">
                    <a:lnL>
                      <a:noFill/>
                    </a:lnL>
                    <a:lnR>
                      <a:noFill/>
                    </a:lnR>
                    <a:lnT>
                      <a:noFill/>
                    </a:lnT>
                    <a:lnB>
                      <a:noFill/>
                    </a:lnB>
                  </a:tcPr>
                </a:tc>
                <a:tc>
                  <a:txBody>
                    <a:bodyPr/>
                    <a:lstStyle/>
                    <a:p>
                      <a:pPr algn="r" fontAlgn="b"/>
                      <a:r>
                        <a:rPr lang="es-ES" sz="700" b="0" i="0" u="none" strike="noStrike">
                          <a:latin typeface="Arial"/>
                        </a:rPr>
                        <a:t>16,41882955</a:t>
                      </a:r>
                    </a:p>
                  </a:txBody>
                  <a:tcPr marL="0" marR="0" marT="0" marB="0" anchor="b">
                    <a:lnL>
                      <a:noFill/>
                    </a:lnL>
                    <a:lnR>
                      <a:noFill/>
                    </a:lnR>
                    <a:lnT>
                      <a:noFill/>
                    </a:lnT>
                    <a:lnB>
                      <a:noFill/>
                    </a:lnB>
                  </a:tcPr>
                </a:tc>
                <a:tc>
                  <a:txBody>
                    <a:bodyPr/>
                    <a:lstStyle/>
                    <a:p>
                      <a:pPr algn="r" fontAlgn="b"/>
                      <a:r>
                        <a:rPr lang="es-ES" sz="700" b="0" i="0" u="none" strike="noStrike">
                          <a:latin typeface="Arial"/>
                        </a:rPr>
                        <a:t>36,9579771</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0,62</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11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1000" b="0" i="0" u="none" strike="noStrike" dirty="0">
                          <a:latin typeface="Arial"/>
                        </a:rPr>
                        <a:t>23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33,43230861</a:t>
                      </a:r>
                    </a:p>
                  </a:txBody>
                  <a:tcPr marL="0" marR="0" marT="0" marB="0" anchor="b">
                    <a:lnL>
                      <a:noFill/>
                    </a:lnL>
                    <a:lnR>
                      <a:noFill/>
                    </a:lnR>
                    <a:lnT>
                      <a:noFill/>
                    </a:lnT>
                    <a:lnB>
                      <a:noFill/>
                    </a:lnB>
                  </a:tcPr>
                </a:tc>
                <a:tc>
                  <a:txBody>
                    <a:bodyPr/>
                    <a:lstStyle/>
                    <a:p>
                      <a:pPr algn="r" fontAlgn="b"/>
                      <a:r>
                        <a:rPr lang="es-ES" sz="700" b="0" i="0" u="none" strike="noStrike" dirty="0">
                          <a:latin typeface="Arial"/>
                        </a:rPr>
                        <a:t>-22,4323086</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23</a:t>
                      </a:r>
                    </a:p>
                  </a:txBody>
                  <a:tcPr marL="0" marR="0" marT="0" marB="0" anchor="b">
                    <a:lnL>
                      <a:noFill/>
                    </a:lnL>
                    <a:lnR>
                      <a:noFill/>
                    </a:lnR>
                    <a:lnT>
                      <a:noFill/>
                    </a:lnT>
                    <a:lnB>
                      <a:noFill/>
                    </a:lnB>
                  </a:tcPr>
                </a:tc>
                <a:tc>
                  <a:txBody>
                    <a:bodyPr/>
                    <a:lstStyle/>
                    <a:p>
                      <a:pPr algn="r" fontAlgn="b"/>
                      <a:r>
                        <a:rPr lang="es-ES" sz="700" b="0" i="0" u="none" strike="noStrike">
                          <a:latin typeface="Arial"/>
                        </a:rPr>
                        <a:t>11</a:t>
                      </a:r>
                    </a:p>
                  </a:txBody>
                  <a:tcPr marL="0" marR="0" marT="0" marB="0" anchor="b">
                    <a:lnL>
                      <a:noFill/>
                    </a:lnL>
                    <a:lnR>
                      <a:noFill/>
                    </a:lnR>
                    <a:lnT>
                      <a:noFill/>
                    </a:lnT>
                    <a:lnB>
                      <a:noFill/>
                    </a:lnB>
                  </a:tcPr>
                </a:tc>
                <a:tc>
                  <a:txBody>
                    <a:bodyPr/>
                    <a:lstStyle/>
                    <a:p>
                      <a:pPr algn="r" fontAlgn="b"/>
                      <a:r>
                        <a:rPr lang="es-ES" sz="700" b="0" i="0" u="none" strike="noStrike">
                          <a:latin typeface="Arial"/>
                        </a:rPr>
                        <a:t>33,43230861</a:t>
                      </a:r>
                    </a:p>
                  </a:txBody>
                  <a:tcPr marL="0" marR="0" marT="0" marB="0" anchor="b">
                    <a:lnL>
                      <a:noFill/>
                    </a:lnL>
                    <a:lnR>
                      <a:noFill/>
                    </a:lnR>
                    <a:lnT>
                      <a:noFill/>
                    </a:lnT>
                    <a:lnB>
                      <a:noFill/>
                    </a:lnB>
                  </a:tcPr>
                </a:tc>
                <a:tc>
                  <a:txBody>
                    <a:bodyPr/>
                    <a:lstStyle/>
                    <a:p>
                      <a:pPr algn="r" fontAlgn="b"/>
                      <a:r>
                        <a:rPr lang="es-ES" sz="700" b="0" i="0" u="none" strike="noStrike">
                          <a:latin typeface="Arial"/>
                        </a:rPr>
                        <a:t>53,9714561</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0,20</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206266">
                <a:tc>
                  <a:txBody>
                    <a:bodyPr/>
                    <a:lstStyle/>
                    <a:p>
                      <a:pPr algn="l" fontAlgn="b"/>
                      <a:endParaRPr lang="es-ES" sz="700" b="0" i="0" u="none" strike="noStrike">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s-ES" sz="1000" b="0" i="0" u="none" strike="noStrike">
                          <a:latin typeface="Arial"/>
                        </a:rPr>
                        <a:t>5</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s-ES" sz="1000" b="0" i="0" u="none" strike="noStrike" dirty="0">
                          <a:latin typeface="Arial"/>
                        </a:rPr>
                        <a:t>7</a:t>
                      </a: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es-ES" sz="700" b="0" i="0" u="none" strike="noStrike">
                        <a:latin typeface="Arial"/>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s-ES" sz="700" b="0" i="0" u="none" strike="noStrike">
                          <a:latin typeface="Arial"/>
                        </a:rPr>
                        <a:t>17,41962244</a:t>
                      </a:r>
                    </a:p>
                  </a:txBody>
                  <a:tcPr marL="0" marR="0" marT="0" marB="0" anchor="b">
                    <a:lnL>
                      <a:noFill/>
                    </a:lnL>
                    <a:lnR>
                      <a:noFill/>
                    </a:lnR>
                    <a:lnT>
                      <a:noFill/>
                    </a:lnT>
                    <a:lnB>
                      <a:noFill/>
                    </a:lnB>
                  </a:tcPr>
                </a:tc>
                <a:tc>
                  <a:txBody>
                    <a:bodyPr/>
                    <a:lstStyle/>
                    <a:p>
                      <a:pPr algn="r" fontAlgn="b"/>
                      <a:r>
                        <a:rPr lang="es-ES" sz="700" b="0" i="0" u="none" strike="noStrike" dirty="0">
                          <a:latin typeface="Arial"/>
                        </a:rPr>
                        <a:t>-12,4196224</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r" fontAlgn="b"/>
                      <a:r>
                        <a:rPr lang="es-ES" sz="700" b="0" i="0" u="none" strike="noStrike">
                          <a:latin typeface="Arial"/>
                        </a:rPr>
                        <a:t>7</a:t>
                      </a:r>
                    </a:p>
                  </a:txBody>
                  <a:tcPr marL="0" marR="0" marT="0" marB="0" anchor="b">
                    <a:lnL>
                      <a:noFill/>
                    </a:lnL>
                    <a:lnR>
                      <a:noFill/>
                    </a:lnR>
                    <a:lnT>
                      <a:noFill/>
                    </a:lnT>
                    <a:lnB>
                      <a:noFill/>
                    </a:lnB>
                  </a:tcPr>
                </a:tc>
                <a:tc>
                  <a:txBody>
                    <a:bodyPr/>
                    <a:lstStyle/>
                    <a:p>
                      <a:pPr algn="r" fontAlgn="b"/>
                      <a:r>
                        <a:rPr lang="es-ES" sz="700" b="0" i="0" u="none" strike="noStrike">
                          <a:latin typeface="Arial"/>
                        </a:rPr>
                        <a:t>5</a:t>
                      </a:r>
                    </a:p>
                  </a:txBody>
                  <a:tcPr marL="0" marR="0" marT="0" marB="0" anchor="b">
                    <a:lnL>
                      <a:noFill/>
                    </a:lnL>
                    <a:lnR>
                      <a:noFill/>
                    </a:lnR>
                    <a:lnT>
                      <a:noFill/>
                    </a:lnT>
                    <a:lnB>
                      <a:noFill/>
                    </a:lnB>
                  </a:tcPr>
                </a:tc>
                <a:tc>
                  <a:txBody>
                    <a:bodyPr/>
                    <a:lstStyle/>
                    <a:p>
                      <a:pPr algn="r" fontAlgn="b"/>
                      <a:r>
                        <a:rPr lang="es-ES" sz="700" b="0" i="0" u="none" strike="noStrike">
                          <a:latin typeface="Arial"/>
                        </a:rPr>
                        <a:t>17,41962244</a:t>
                      </a:r>
                    </a:p>
                  </a:txBody>
                  <a:tcPr marL="0" marR="0" marT="0" marB="0" anchor="b">
                    <a:lnL>
                      <a:noFill/>
                    </a:lnL>
                    <a:lnR>
                      <a:noFill/>
                    </a:lnR>
                    <a:lnT>
                      <a:noFill/>
                    </a:lnT>
                    <a:lnB>
                      <a:noFill/>
                    </a:lnB>
                  </a:tcPr>
                </a:tc>
                <a:tc>
                  <a:txBody>
                    <a:bodyPr/>
                    <a:lstStyle/>
                    <a:p>
                      <a:pPr algn="r" fontAlgn="b"/>
                      <a:r>
                        <a:rPr lang="es-ES" sz="700" b="0" i="0" u="none" strike="noStrike">
                          <a:latin typeface="Arial"/>
                        </a:rPr>
                        <a:t>37,9587699</a:t>
                      </a: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ctr" fontAlgn="b"/>
                      <a:r>
                        <a:rPr lang="es-ES" sz="700" b="0" i="0" u="none" strike="noStrike">
                          <a:latin typeface="Arial"/>
                        </a:rPr>
                        <a:t>0,13</a:t>
                      </a:r>
                    </a:p>
                  </a:txBody>
                  <a:tcPr marL="0" marR="0" marT="0" marB="0" anchor="b">
                    <a:lnL>
                      <a:noFill/>
                    </a:lnL>
                    <a:lnR>
                      <a:noFill/>
                    </a:lnR>
                    <a:lnT>
                      <a:noFill/>
                    </a:lnT>
                    <a:lnB>
                      <a:noFill/>
                    </a:lnB>
                    <a:solidFill>
                      <a:srgbClr val="CC99FF"/>
                    </a:solidFill>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700" b="0" i="0" u="none" strike="noStrike" dirty="0">
                        <a:latin typeface="Arial"/>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ES" sz="700" b="0" i="0" u="none" strike="noStrike" dirty="0">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r>
              <a:tr h="194805">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s-ES" sz="700" b="0" i="0" u="none" strike="noStrike">
                          <a:latin typeface="Arial"/>
                        </a:rPr>
                        <a:t>máx residuo=</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700" b="0" i="0" u="none" strike="noStrike" dirty="0">
                          <a:latin typeface="Arial"/>
                        </a:rPr>
                        <a:t>20,5391475</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ES" sz="7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a:latin typeface="Arial"/>
                      </a:endParaRPr>
                    </a:p>
                  </a:txBody>
                  <a:tcPr marL="0" marR="0" marT="0" marB="0" anchor="b">
                    <a:lnL>
                      <a:noFill/>
                    </a:lnL>
                    <a:lnR>
                      <a:noFill/>
                    </a:lnR>
                    <a:lnT>
                      <a:noFill/>
                    </a:lnT>
                    <a:lnB>
                      <a:noFill/>
                    </a:lnB>
                  </a:tcPr>
                </a:tc>
                <a:tc>
                  <a:txBody>
                    <a:bodyPr/>
                    <a:lstStyle/>
                    <a:p>
                      <a:pPr algn="l" fontAlgn="b"/>
                      <a:endParaRPr lang="es-ES" sz="700" b="0" i="0" u="none" strike="noStrike" dirty="0">
                        <a:latin typeface="Arial"/>
                      </a:endParaRP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9" name="Rectangle 3"/>
          <p:cNvSpPr>
            <a:spLocks noGrp="1" noChangeArrowheads="1"/>
          </p:cNvSpPr>
          <p:nvPr>
            <p:ph type="body" idx="1"/>
          </p:nvPr>
        </p:nvSpPr>
        <p:spPr>
          <a:xfrm>
            <a:off x="357158" y="357166"/>
            <a:ext cx="8405842" cy="6272234"/>
          </a:xfrm>
        </p:spPr>
        <p:txBody>
          <a:bodyPr/>
          <a:lstStyle/>
          <a:p>
            <a:pPr algn="just">
              <a:buNone/>
            </a:pPr>
            <a:r>
              <a:rPr lang="es-CL" sz="1800" b="1" dirty="0" smtClean="0">
                <a:latin typeface="Garamond" pitchFamily="18" charset="0"/>
              </a:rPr>
              <a:t>FRONTERA ESTOCÁSTICA:</a:t>
            </a:r>
          </a:p>
          <a:p>
            <a:pPr algn="just">
              <a:buNone/>
            </a:pPr>
            <a:endParaRPr lang="es-CL" sz="1800" b="1" dirty="0" smtClean="0">
              <a:latin typeface="Garamond" pitchFamily="18" charset="0"/>
            </a:endParaRPr>
          </a:p>
          <a:p>
            <a:pPr algn="just">
              <a:buNone/>
            </a:pPr>
            <a:r>
              <a:rPr lang="es-CL" sz="1800" b="1" dirty="0" smtClean="0">
                <a:latin typeface="Garamond" pitchFamily="18" charset="0"/>
              </a:rPr>
              <a:t>	</a:t>
            </a:r>
            <a:r>
              <a:rPr lang="es-CL" sz="1800" dirty="0" smtClean="0">
                <a:latin typeface="Garamond" pitchFamily="18" charset="0"/>
              </a:rPr>
              <a:t>La </a:t>
            </a:r>
            <a:r>
              <a:rPr lang="es-CL" sz="1800" dirty="0">
                <a:latin typeface="Garamond" pitchFamily="18" charset="0"/>
              </a:rPr>
              <a:t>frontera estocástica de producción fue propuesta independientemente por </a:t>
            </a:r>
            <a:r>
              <a:rPr lang="es-CL" sz="1800" dirty="0" err="1">
                <a:latin typeface="Garamond" pitchFamily="18" charset="0"/>
              </a:rPr>
              <a:t>Aigner</a:t>
            </a:r>
            <a:r>
              <a:rPr lang="es-CL" sz="1800" dirty="0">
                <a:latin typeface="Garamond" pitchFamily="18" charset="0"/>
              </a:rPr>
              <a:t>, </a:t>
            </a:r>
            <a:r>
              <a:rPr lang="es-CL" sz="1800" dirty="0" err="1">
                <a:latin typeface="Garamond" pitchFamily="18" charset="0"/>
              </a:rPr>
              <a:t>Lovell</a:t>
            </a:r>
            <a:r>
              <a:rPr lang="es-CL" sz="1800" dirty="0">
                <a:latin typeface="Garamond" pitchFamily="18" charset="0"/>
              </a:rPr>
              <a:t> y Schmidt (1977) y </a:t>
            </a:r>
            <a:r>
              <a:rPr lang="es-CL" sz="1800" dirty="0" err="1">
                <a:latin typeface="Garamond" pitchFamily="18" charset="0"/>
              </a:rPr>
              <a:t>Meeusen</a:t>
            </a:r>
            <a:r>
              <a:rPr lang="es-CL" sz="1800" dirty="0">
                <a:latin typeface="Garamond" pitchFamily="18" charset="0"/>
              </a:rPr>
              <a:t> y van den </a:t>
            </a:r>
            <a:r>
              <a:rPr lang="es-CL" sz="1800" dirty="0" err="1">
                <a:latin typeface="Garamond" pitchFamily="18" charset="0"/>
              </a:rPr>
              <a:t>Broeck</a:t>
            </a:r>
            <a:r>
              <a:rPr lang="es-CL" sz="1800" dirty="0">
                <a:latin typeface="Garamond" pitchFamily="18" charset="0"/>
              </a:rPr>
              <a:t> (1977).  </a:t>
            </a:r>
            <a:endParaRPr lang="es-CL" sz="1800" dirty="0" smtClean="0">
              <a:latin typeface="Garamond" pitchFamily="18" charset="0"/>
            </a:endParaRPr>
          </a:p>
          <a:p>
            <a:pPr algn="just">
              <a:buNone/>
            </a:pPr>
            <a:endParaRPr lang="es-CL" sz="1800" dirty="0" smtClean="0">
              <a:latin typeface="Garamond" pitchFamily="18" charset="0"/>
            </a:endParaRPr>
          </a:p>
          <a:p>
            <a:pPr algn="just">
              <a:buNone/>
            </a:pPr>
            <a:r>
              <a:rPr lang="es-CL" sz="1800" dirty="0" smtClean="0">
                <a:latin typeface="Garamond" pitchFamily="18" charset="0"/>
              </a:rPr>
              <a:t>	La </a:t>
            </a:r>
            <a:r>
              <a:rPr lang="es-CL" sz="1800" dirty="0">
                <a:latin typeface="Garamond" pitchFamily="18" charset="0"/>
              </a:rPr>
              <a:t>especificación original involucraba una función de producción para datos de corte transversal (</a:t>
            </a:r>
            <a:r>
              <a:rPr lang="es-CL" sz="1800" dirty="0" err="1">
                <a:latin typeface="Garamond" pitchFamily="18" charset="0"/>
              </a:rPr>
              <a:t>cross-sectional</a:t>
            </a:r>
            <a:r>
              <a:rPr lang="es-CL" sz="1800" dirty="0">
                <a:latin typeface="Garamond" pitchFamily="18" charset="0"/>
              </a:rPr>
              <a:t> data) con un término de error con dos componentes</a:t>
            </a:r>
            <a:r>
              <a:rPr lang="es-CL" sz="1800" dirty="0" smtClean="0">
                <a:latin typeface="Garamond" pitchFamily="18" charset="0"/>
              </a:rPr>
              <a:t>:</a:t>
            </a:r>
          </a:p>
          <a:p>
            <a:pPr algn="just">
              <a:buNone/>
            </a:pPr>
            <a:endParaRPr lang="es-CL" sz="1800" dirty="0">
              <a:latin typeface="Garamond" pitchFamily="18" charset="0"/>
            </a:endParaRPr>
          </a:p>
          <a:p>
            <a:pPr algn="just">
              <a:buFontTx/>
              <a:buChar char="-"/>
            </a:pPr>
            <a:r>
              <a:rPr lang="es-CL" sz="1800" dirty="0">
                <a:latin typeface="Garamond" pitchFamily="18" charset="0"/>
              </a:rPr>
              <a:t>Uno para medir el efecto aleatorio (</a:t>
            </a:r>
            <a:r>
              <a:rPr lang="es-CL" sz="1800" b="1" dirty="0">
                <a:latin typeface="Garamond" pitchFamily="18" charset="0"/>
              </a:rPr>
              <a:t>v</a:t>
            </a:r>
            <a:r>
              <a:rPr lang="es-CL" sz="1800" b="1" baseline="-25000" dirty="0">
                <a:latin typeface="Garamond" pitchFamily="18" charset="0"/>
              </a:rPr>
              <a:t>i</a:t>
            </a:r>
            <a:r>
              <a:rPr lang="es-CL" sz="1800" dirty="0" smtClean="0">
                <a:latin typeface="Garamond" pitchFamily="18" charset="0"/>
              </a:rPr>
              <a:t>)</a:t>
            </a:r>
            <a:endParaRPr lang="es-CL" sz="1800" dirty="0">
              <a:latin typeface="Garamond" pitchFamily="18" charset="0"/>
            </a:endParaRPr>
          </a:p>
          <a:p>
            <a:pPr algn="just">
              <a:buFontTx/>
              <a:buChar char="-"/>
            </a:pPr>
            <a:r>
              <a:rPr lang="es-CL" sz="1800" dirty="0">
                <a:latin typeface="Garamond" pitchFamily="18" charset="0"/>
              </a:rPr>
              <a:t>Otro </a:t>
            </a:r>
            <a:r>
              <a:rPr lang="es-CL" sz="1800" dirty="0" smtClean="0">
                <a:latin typeface="Garamond" pitchFamily="18" charset="0"/>
              </a:rPr>
              <a:t>para medir </a:t>
            </a:r>
            <a:r>
              <a:rPr lang="es-CL" sz="1800" dirty="0">
                <a:latin typeface="Garamond" pitchFamily="18" charset="0"/>
              </a:rPr>
              <a:t>la ineficiencia técnica (</a:t>
            </a:r>
            <a:r>
              <a:rPr lang="es-CL" sz="1800" b="1" dirty="0" err="1">
                <a:latin typeface="Garamond" pitchFamily="18" charset="0"/>
              </a:rPr>
              <a:t>u</a:t>
            </a:r>
            <a:r>
              <a:rPr lang="es-CL" sz="1800" b="1" baseline="-25000" dirty="0" err="1">
                <a:latin typeface="Garamond" pitchFamily="18" charset="0"/>
              </a:rPr>
              <a:t>i</a:t>
            </a:r>
            <a:r>
              <a:rPr lang="es-CL" sz="1800" dirty="0">
                <a:latin typeface="Garamond" pitchFamily="18" charset="0"/>
              </a:rPr>
              <a:t>). </a:t>
            </a:r>
            <a:endParaRPr lang="es-CL" sz="1800" dirty="0" smtClean="0">
              <a:latin typeface="Garamond" pitchFamily="18" charset="0"/>
            </a:endParaRPr>
          </a:p>
          <a:p>
            <a:pPr>
              <a:lnSpc>
                <a:spcPct val="90000"/>
              </a:lnSpc>
              <a:buNone/>
            </a:pPr>
            <a:endParaRPr lang="es-CL" sz="1800" dirty="0" smtClean="0">
              <a:latin typeface="Garamond" pitchFamily="18" charset="0"/>
            </a:endParaRPr>
          </a:p>
          <a:p>
            <a:pPr>
              <a:lnSpc>
                <a:spcPct val="90000"/>
              </a:lnSpc>
              <a:buNone/>
            </a:pPr>
            <a:r>
              <a:rPr lang="es-CL" sz="1800" dirty="0" smtClean="0">
                <a:latin typeface="Garamond" pitchFamily="18" charset="0"/>
              </a:rPr>
              <a:t>El modelo puede expresarse como:  </a:t>
            </a:r>
            <a:r>
              <a:rPr lang="es-CL" sz="2400" dirty="0" err="1" smtClean="0">
                <a:latin typeface="Garamond" pitchFamily="18" charset="0"/>
              </a:rPr>
              <a:t>Y</a:t>
            </a:r>
            <a:r>
              <a:rPr lang="es-CL" sz="2400" baseline="-25000" dirty="0" err="1" smtClean="0">
                <a:latin typeface="Garamond" pitchFamily="18" charset="0"/>
              </a:rPr>
              <a:t>i</a:t>
            </a:r>
            <a:r>
              <a:rPr lang="es-CL" sz="2400" dirty="0" smtClean="0">
                <a:latin typeface="Garamond" pitchFamily="18" charset="0"/>
              </a:rPr>
              <a:t> = x</a:t>
            </a:r>
            <a:r>
              <a:rPr lang="es-CL" sz="2400" baseline="-25000" dirty="0" smtClean="0">
                <a:latin typeface="Garamond" pitchFamily="18" charset="0"/>
              </a:rPr>
              <a:t>i</a:t>
            </a:r>
            <a:r>
              <a:rPr lang="es-CL" sz="2400" dirty="0" smtClean="0">
                <a:latin typeface="Garamond" pitchFamily="18" charset="0"/>
                <a:sym typeface="Symbol" pitchFamily="18" charset="2"/>
              </a:rPr>
              <a:t></a:t>
            </a:r>
            <a:r>
              <a:rPr lang="es-CL" sz="2400" dirty="0" smtClean="0">
                <a:latin typeface="Garamond" pitchFamily="18" charset="0"/>
              </a:rPr>
              <a:t> + (v</a:t>
            </a:r>
            <a:r>
              <a:rPr lang="es-CL" sz="2400" baseline="-25000" dirty="0" smtClean="0">
                <a:latin typeface="Garamond" pitchFamily="18" charset="0"/>
              </a:rPr>
              <a:t>i</a:t>
            </a:r>
            <a:r>
              <a:rPr lang="es-CL" sz="2400" dirty="0" smtClean="0">
                <a:latin typeface="Garamond" pitchFamily="18" charset="0"/>
              </a:rPr>
              <a:t> - </a:t>
            </a:r>
            <a:r>
              <a:rPr lang="es-CL" sz="2400" dirty="0" err="1" smtClean="0">
                <a:latin typeface="Garamond" pitchFamily="18" charset="0"/>
              </a:rPr>
              <a:t>u</a:t>
            </a:r>
            <a:r>
              <a:rPr lang="es-CL" sz="2400" baseline="-25000" dirty="0" err="1" smtClean="0">
                <a:latin typeface="Garamond" pitchFamily="18" charset="0"/>
              </a:rPr>
              <a:t>i</a:t>
            </a:r>
            <a:r>
              <a:rPr lang="es-CL" sz="2400" dirty="0" smtClean="0">
                <a:latin typeface="Garamond" pitchFamily="18" charset="0"/>
              </a:rPr>
              <a:t>) </a:t>
            </a:r>
            <a:r>
              <a:rPr lang="es-CL" sz="1800" dirty="0" smtClean="0">
                <a:latin typeface="Garamond" pitchFamily="18" charset="0"/>
              </a:rPr>
              <a:t>		</a:t>
            </a:r>
          </a:p>
          <a:p>
            <a:pPr>
              <a:lnSpc>
                <a:spcPct val="90000"/>
              </a:lnSpc>
              <a:buFont typeface="Wingdings" pitchFamily="2" charset="2"/>
              <a:buNone/>
            </a:pPr>
            <a:r>
              <a:rPr lang="es-CL" sz="1800" dirty="0" smtClean="0">
                <a:latin typeface="Garamond" pitchFamily="18" charset="0"/>
              </a:rPr>
              <a:t>	donde</a:t>
            </a:r>
          </a:p>
          <a:p>
            <a:pPr>
              <a:lnSpc>
                <a:spcPct val="90000"/>
              </a:lnSpc>
            </a:pPr>
            <a:r>
              <a:rPr lang="es-CL" sz="1800" b="1" dirty="0" err="1" smtClean="0">
                <a:latin typeface="Garamond" pitchFamily="18" charset="0"/>
              </a:rPr>
              <a:t>Y</a:t>
            </a:r>
            <a:r>
              <a:rPr lang="es-CL" sz="1800" b="1" baseline="-25000" dirty="0" err="1" smtClean="0">
                <a:latin typeface="Garamond" pitchFamily="18" charset="0"/>
              </a:rPr>
              <a:t>i</a:t>
            </a:r>
            <a:r>
              <a:rPr lang="es-CL" sz="1800" dirty="0" smtClean="0">
                <a:latin typeface="Garamond" pitchFamily="18" charset="0"/>
              </a:rPr>
              <a:t> es la producción (o el logaritmo de la producción) de la unidad productiva i;</a:t>
            </a:r>
          </a:p>
          <a:p>
            <a:pPr>
              <a:lnSpc>
                <a:spcPct val="90000"/>
              </a:lnSpc>
            </a:pPr>
            <a:r>
              <a:rPr lang="es-CL" sz="1800" b="1" dirty="0" smtClean="0">
                <a:latin typeface="Garamond" pitchFamily="18" charset="0"/>
              </a:rPr>
              <a:t>x</a:t>
            </a:r>
            <a:r>
              <a:rPr lang="es-CL" sz="1800" b="1" baseline="-25000" dirty="0" smtClean="0">
                <a:latin typeface="Garamond" pitchFamily="18" charset="0"/>
              </a:rPr>
              <a:t>i</a:t>
            </a:r>
            <a:r>
              <a:rPr lang="es-CL" sz="1800" dirty="0" smtClean="0">
                <a:latin typeface="Garamond" pitchFamily="18" charset="0"/>
              </a:rPr>
              <a:t> es un vector k</a:t>
            </a:r>
            <a:r>
              <a:rPr lang="es-CL" sz="1800" dirty="0" smtClean="0">
                <a:latin typeface="Garamond" pitchFamily="18" charset="0"/>
                <a:sym typeface="Symbol" pitchFamily="18" charset="2"/>
              </a:rPr>
              <a:t></a:t>
            </a:r>
            <a:r>
              <a:rPr lang="es-CL" sz="1800" dirty="0" smtClean="0">
                <a:latin typeface="Garamond" pitchFamily="18" charset="0"/>
              </a:rPr>
              <a:t>1 de cantidades de input de la unidad i;</a:t>
            </a:r>
          </a:p>
          <a:p>
            <a:pPr>
              <a:lnSpc>
                <a:spcPct val="90000"/>
              </a:lnSpc>
            </a:pPr>
            <a:r>
              <a:rPr lang="es-CL" sz="1800" b="1" dirty="0" smtClean="0">
                <a:latin typeface="Garamond" pitchFamily="18" charset="0"/>
                <a:sym typeface="Symbol" pitchFamily="18" charset="2"/>
              </a:rPr>
              <a:t></a:t>
            </a:r>
            <a:r>
              <a:rPr lang="es-CL" sz="1800" dirty="0" smtClean="0">
                <a:latin typeface="Garamond" pitchFamily="18" charset="0"/>
              </a:rPr>
              <a:t> es un vector de los parámetros a estimar;</a:t>
            </a:r>
          </a:p>
          <a:p>
            <a:pPr>
              <a:lnSpc>
                <a:spcPct val="90000"/>
              </a:lnSpc>
            </a:pPr>
            <a:r>
              <a:rPr lang="es-CL" sz="1800" dirty="0" smtClean="0">
                <a:latin typeface="Garamond" pitchFamily="18" charset="0"/>
              </a:rPr>
              <a:t> </a:t>
            </a:r>
            <a:r>
              <a:rPr lang="es-CL" sz="1800" b="1" dirty="0" smtClean="0">
                <a:latin typeface="Garamond" pitchFamily="18" charset="0"/>
              </a:rPr>
              <a:t>v</a:t>
            </a:r>
            <a:r>
              <a:rPr lang="es-CL" sz="1800" b="1" baseline="-25000" dirty="0" smtClean="0">
                <a:latin typeface="Garamond" pitchFamily="18" charset="0"/>
              </a:rPr>
              <a:t>i</a:t>
            </a:r>
            <a:r>
              <a:rPr lang="es-CL" sz="1800" dirty="0" smtClean="0">
                <a:latin typeface="Garamond" pitchFamily="18" charset="0"/>
              </a:rPr>
              <a:t> son variables aleatorias independientes de los </a:t>
            </a:r>
            <a:r>
              <a:rPr lang="es-CL" sz="1800" b="1" dirty="0" err="1" smtClean="0">
                <a:latin typeface="Garamond" pitchFamily="18" charset="0"/>
              </a:rPr>
              <a:t>u</a:t>
            </a:r>
            <a:r>
              <a:rPr lang="es-CL" sz="1800" b="1" baseline="-25000" dirty="0" err="1" smtClean="0">
                <a:latin typeface="Garamond" pitchFamily="18" charset="0"/>
              </a:rPr>
              <a:t>i</a:t>
            </a:r>
            <a:r>
              <a:rPr lang="es-CL" sz="1800" dirty="0" smtClean="0">
                <a:latin typeface="Garamond" pitchFamily="18" charset="0"/>
              </a:rPr>
              <a:t> que son variables aleatorias no-negativas, y que miden la ineficiencia técnica en la producción.</a:t>
            </a:r>
          </a:p>
          <a:p>
            <a:pPr algn="just">
              <a:buNone/>
            </a:pPr>
            <a:r>
              <a:rPr lang="es-CL" sz="1800" dirty="0" smtClean="0">
                <a:latin typeface="Garamond" pitchFamily="18" charset="0"/>
              </a:rPr>
              <a:t> </a:t>
            </a:r>
            <a:endParaRPr lang="es-CL" sz="1800" dirty="0">
              <a:latin typeface="Garamond" pitchFamily="18" charset="0"/>
            </a:endParaRPr>
          </a:p>
        </p:txBody>
      </p:sp>
      <p:sp>
        <p:nvSpPr>
          <p:cNvPr id="275461" name="Rectangle 5"/>
          <p:cNvSpPr>
            <a:spLocks noChangeArrowheads="1"/>
          </p:cNvSpPr>
          <p:nvPr/>
        </p:nvSpPr>
        <p:spPr bwMode="auto">
          <a:xfrm>
            <a:off x="0" y="3314700"/>
            <a:ext cx="9144000" cy="0"/>
          </a:xfrm>
          <a:prstGeom prst="rect">
            <a:avLst/>
          </a:prstGeom>
          <a:noFill/>
          <a:ln w="9525" algn="ctr">
            <a:noFill/>
            <a:miter lim="800000"/>
            <a:headEnd/>
            <a:tailEnd/>
          </a:ln>
          <a:effectLst/>
        </p:spPr>
        <p:txBody>
          <a:bodyPr wrap="none" anchor="ctr">
            <a:spAutoFit/>
          </a:bodyPr>
          <a:lstStyle/>
          <a:p>
            <a:endParaRPr lang="es-ES"/>
          </a:p>
        </p:txBody>
      </p:sp>
    </p:spTree>
  </p:cSld>
  <p:clrMapOvr>
    <a:masterClrMapping/>
  </p:clrMapOvr>
  <p:transition>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5" name="Rectangle 3"/>
          <p:cNvSpPr>
            <a:spLocks noGrp="1" noChangeArrowheads="1"/>
          </p:cNvSpPr>
          <p:nvPr>
            <p:ph type="body" idx="1"/>
          </p:nvPr>
        </p:nvSpPr>
        <p:spPr>
          <a:xfrm>
            <a:off x="304800" y="304800"/>
            <a:ext cx="8610600" cy="5838844"/>
          </a:xfrm>
        </p:spPr>
        <p:txBody>
          <a:bodyPr>
            <a:normAutofit/>
          </a:bodyPr>
          <a:lstStyle/>
          <a:p>
            <a:pPr algn="just">
              <a:lnSpc>
                <a:spcPct val="90000"/>
              </a:lnSpc>
              <a:buNone/>
            </a:pPr>
            <a:r>
              <a:rPr lang="es-CL" sz="1800" dirty="0">
                <a:latin typeface="Garamond" pitchFamily="18" charset="0"/>
              </a:rPr>
              <a:t>Esta especificación original ha sido usada en un amplio número de aplicaciones empíricas en las dos últimas décadas</a:t>
            </a:r>
            <a:r>
              <a:rPr lang="es-CL" sz="1800" dirty="0" smtClean="0">
                <a:latin typeface="Garamond" pitchFamily="18" charset="0"/>
              </a:rPr>
              <a:t>.</a:t>
            </a:r>
          </a:p>
          <a:p>
            <a:pPr algn="just">
              <a:lnSpc>
                <a:spcPct val="90000"/>
              </a:lnSpc>
              <a:buNone/>
            </a:pPr>
            <a:endParaRPr lang="es-CL" sz="1800" dirty="0">
              <a:latin typeface="Garamond" pitchFamily="18" charset="0"/>
            </a:endParaRPr>
          </a:p>
          <a:p>
            <a:pPr algn="just">
              <a:lnSpc>
                <a:spcPct val="90000"/>
              </a:lnSpc>
              <a:buNone/>
            </a:pPr>
            <a:r>
              <a:rPr lang="es-CL" sz="1800" dirty="0">
                <a:latin typeface="Garamond" pitchFamily="18" charset="0"/>
              </a:rPr>
              <a:t>Esta </a:t>
            </a:r>
            <a:r>
              <a:rPr lang="es-CL" sz="1800" dirty="0" smtClean="0">
                <a:latin typeface="Garamond" pitchFamily="18" charset="0"/>
              </a:rPr>
              <a:t>especificación </a:t>
            </a:r>
            <a:r>
              <a:rPr lang="es-CL" sz="1800" dirty="0">
                <a:latin typeface="Garamond" pitchFamily="18" charset="0"/>
              </a:rPr>
              <a:t>ha sido modificada y extendida de diferentes formas. Estas extensiones incluyen:</a:t>
            </a:r>
          </a:p>
          <a:p>
            <a:pPr lvl="1" algn="just">
              <a:lnSpc>
                <a:spcPct val="90000"/>
              </a:lnSpc>
              <a:buFontTx/>
              <a:buChar char="-"/>
            </a:pPr>
            <a:r>
              <a:rPr lang="es-CL" sz="1800" dirty="0">
                <a:latin typeface="Garamond" pitchFamily="18" charset="0"/>
              </a:rPr>
              <a:t>La especificación de funciones de distribución más generales respecto de </a:t>
            </a:r>
            <a:r>
              <a:rPr lang="es-CL" sz="1800" dirty="0" err="1">
                <a:latin typeface="Garamond" pitchFamily="18" charset="0"/>
              </a:rPr>
              <a:t>u</a:t>
            </a:r>
            <a:r>
              <a:rPr lang="es-CL" sz="1800" baseline="-25000" dirty="0" err="1">
                <a:latin typeface="Garamond" pitchFamily="18" charset="0"/>
              </a:rPr>
              <a:t>i</a:t>
            </a:r>
            <a:r>
              <a:rPr lang="es-CL" sz="1800" dirty="0">
                <a:latin typeface="Garamond" pitchFamily="18" charset="0"/>
              </a:rPr>
              <a:t>, tales como: las distribuciones normal truncada </a:t>
            </a:r>
            <a:r>
              <a:rPr lang="es-CL" sz="1800" dirty="0" smtClean="0">
                <a:latin typeface="Garamond" pitchFamily="18" charset="0"/>
              </a:rPr>
              <a:t>o gamma de dos parámetros</a:t>
            </a:r>
            <a:endParaRPr lang="es-CL" sz="1800" dirty="0">
              <a:latin typeface="Garamond" pitchFamily="18" charset="0"/>
            </a:endParaRPr>
          </a:p>
          <a:p>
            <a:pPr lvl="1" algn="just">
              <a:lnSpc>
                <a:spcPct val="90000"/>
              </a:lnSpc>
              <a:buFontTx/>
              <a:buChar char="-"/>
            </a:pPr>
            <a:r>
              <a:rPr lang="es-CL" sz="1800" dirty="0">
                <a:latin typeface="Garamond" pitchFamily="18" charset="0"/>
              </a:rPr>
              <a:t>El análisis de datos de panel y eficiencias técnicas </a:t>
            </a:r>
            <a:r>
              <a:rPr lang="es-CL" sz="1800" dirty="0" smtClean="0">
                <a:latin typeface="Garamond" pitchFamily="18" charset="0"/>
              </a:rPr>
              <a:t>que varían en el tiempo</a:t>
            </a:r>
            <a:endParaRPr lang="es-CL" sz="1800" dirty="0">
              <a:latin typeface="Garamond" pitchFamily="18" charset="0"/>
            </a:endParaRPr>
          </a:p>
          <a:p>
            <a:pPr lvl="1" algn="just">
              <a:lnSpc>
                <a:spcPct val="90000"/>
              </a:lnSpc>
              <a:buFontTx/>
              <a:buChar char="-"/>
            </a:pPr>
            <a:r>
              <a:rPr lang="es-CL" sz="1800" dirty="0">
                <a:latin typeface="Garamond" pitchFamily="18" charset="0"/>
              </a:rPr>
              <a:t>La extensión de esta metodología </a:t>
            </a:r>
            <a:r>
              <a:rPr lang="es-CL" sz="1800" dirty="0" smtClean="0">
                <a:latin typeface="Garamond" pitchFamily="18" charset="0"/>
              </a:rPr>
              <a:t>a las funciones de coste en lugar de producción (dualidad), o a la </a:t>
            </a:r>
            <a:r>
              <a:rPr lang="es-CL" sz="1800" dirty="0">
                <a:latin typeface="Garamond" pitchFamily="18" charset="0"/>
              </a:rPr>
              <a:t>estimación de sistemas de </a:t>
            </a:r>
            <a:r>
              <a:rPr lang="es-CL" sz="1800" dirty="0" smtClean="0">
                <a:latin typeface="Garamond" pitchFamily="18" charset="0"/>
              </a:rPr>
              <a:t>ecuaciones.</a:t>
            </a:r>
          </a:p>
          <a:p>
            <a:pPr lvl="1" algn="just">
              <a:lnSpc>
                <a:spcPct val="90000"/>
              </a:lnSpc>
              <a:buNone/>
            </a:pPr>
            <a:endParaRPr lang="es-CL" sz="1800" dirty="0" smtClean="0">
              <a:latin typeface="Garamond" pitchFamily="18" charset="0"/>
            </a:endParaRPr>
          </a:p>
          <a:p>
            <a:pPr lvl="1" algn="just">
              <a:lnSpc>
                <a:spcPct val="90000"/>
              </a:lnSpc>
              <a:buNone/>
            </a:pPr>
            <a:endParaRPr lang="es-CL" sz="1800" dirty="0" smtClean="0">
              <a:latin typeface="Garamond" pitchFamily="18" charset="0"/>
            </a:endParaRPr>
          </a:p>
          <a:p>
            <a:pPr lvl="1" algn="just">
              <a:lnSpc>
                <a:spcPct val="90000"/>
              </a:lnSpc>
              <a:buNone/>
            </a:pPr>
            <a:endParaRPr lang="es-CL" sz="1800" dirty="0" smtClean="0">
              <a:latin typeface="Garamond" pitchFamily="18" charset="0"/>
            </a:endParaRPr>
          </a:p>
        </p:txBody>
      </p:sp>
    </p:spTree>
  </p:cSld>
  <p:clrMapOvr>
    <a:masterClrMapping/>
  </p:clrMapOvr>
  <p:transition>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Line 2"/>
          <p:cNvSpPr>
            <a:spLocks noChangeShapeType="1"/>
          </p:cNvSpPr>
          <p:nvPr/>
        </p:nvSpPr>
        <p:spPr bwMode="auto">
          <a:xfrm>
            <a:off x="1371600" y="2390775"/>
            <a:ext cx="0" cy="3198813"/>
          </a:xfrm>
          <a:prstGeom prst="line">
            <a:avLst/>
          </a:prstGeom>
          <a:noFill/>
          <a:ln w="28575">
            <a:solidFill>
              <a:schemeClr val="tx1"/>
            </a:solidFill>
            <a:round/>
            <a:headEnd type="triangle" w="med" len="med"/>
            <a:tailEnd/>
          </a:ln>
          <a:effectLst>
            <a:outerShdw dist="35921" dir="2700000" algn="ctr" rotWithShape="0">
              <a:schemeClr val="bg2"/>
            </a:outerShdw>
          </a:effectLst>
        </p:spPr>
        <p:txBody>
          <a:bodyPr wrap="none" anchor="ctr"/>
          <a:lstStyle/>
          <a:p>
            <a:endParaRPr lang="es-ES"/>
          </a:p>
        </p:txBody>
      </p:sp>
      <p:sp>
        <p:nvSpPr>
          <p:cNvPr id="257027" name="Freeform 3"/>
          <p:cNvSpPr>
            <a:spLocks/>
          </p:cNvSpPr>
          <p:nvPr/>
        </p:nvSpPr>
        <p:spPr bwMode="auto">
          <a:xfrm>
            <a:off x="1371600" y="2438400"/>
            <a:ext cx="5257800" cy="3124200"/>
          </a:xfrm>
          <a:custGeom>
            <a:avLst/>
            <a:gdLst/>
            <a:ahLst/>
            <a:cxnLst>
              <a:cxn ang="0">
                <a:pos x="0" y="960"/>
              </a:cxn>
              <a:cxn ang="0">
                <a:pos x="624" y="288"/>
              </a:cxn>
              <a:cxn ang="0">
                <a:pos x="1584" y="0"/>
              </a:cxn>
            </a:cxnLst>
            <a:rect l="0" t="0" r="r" b="b"/>
            <a:pathLst>
              <a:path w="1584" h="960">
                <a:moveTo>
                  <a:pt x="0" y="960"/>
                </a:moveTo>
                <a:cubicBezTo>
                  <a:pt x="180" y="704"/>
                  <a:pt x="360" y="448"/>
                  <a:pt x="624" y="288"/>
                </a:cubicBezTo>
                <a:cubicBezTo>
                  <a:pt x="888" y="128"/>
                  <a:pt x="1236" y="64"/>
                  <a:pt x="1584" y="0"/>
                </a:cubicBezTo>
              </a:path>
            </a:pathLst>
          </a:custGeom>
          <a:noFill/>
          <a:ln w="22225">
            <a:solidFill>
              <a:schemeClr val="tx1"/>
            </a:solidFill>
            <a:round/>
            <a:headEnd/>
            <a:tailEnd/>
          </a:ln>
          <a:effectLst/>
        </p:spPr>
        <p:txBody>
          <a:bodyPr wrap="none" anchor="ctr"/>
          <a:lstStyle/>
          <a:p>
            <a:endParaRPr lang="es-ES"/>
          </a:p>
        </p:txBody>
      </p:sp>
      <p:sp>
        <p:nvSpPr>
          <p:cNvPr id="257028" name="Line 4"/>
          <p:cNvSpPr>
            <a:spLocks noChangeShapeType="1"/>
          </p:cNvSpPr>
          <p:nvPr/>
        </p:nvSpPr>
        <p:spPr bwMode="auto">
          <a:xfrm flipV="1">
            <a:off x="5257800" y="3824288"/>
            <a:ext cx="0" cy="1752600"/>
          </a:xfrm>
          <a:prstGeom prst="line">
            <a:avLst/>
          </a:prstGeom>
          <a:noFill/>
          <a:ln w="9525">
            <a:solidFill>
              <a:schemeClr val="tx1"/>
            </a:solidFill>
            <a:prstDash val="dashDot"/>
            <a:round/>
            <a:headEnd/>
            <a:tailEnd/>
          </a:ln>
          <a:effectLst/>
        </p:spPr>
        <p:txBody>
          <a:bodyPr wrap="none" anchor="ctr"/>
          <a:lstStyle/>
          <a:p>
            <a:endParaRPr lang="es-ES"/>
          </a:p>
        </p:txBody>
      </p:sp>
      <p:sp>
        <p:nvSpPr>
          <p:cNvPr id="257029" name="Line 5"/>
          <p:cNvSpPr>
            <a:spLocks noChangeShapeType="1"/>
          </p:cNvSpPr>
          <p:nvPr/>
        </p:nvSpPr>
        <p:spPr bwMode="auto">
          <a:xfrm flipV="1">
            <a:off x="5257800" y="3276600"/>
            <a:ext cx="0" cy="523875"/>
          </a:xfrm>
          <a:prstGeom prst="line">
            <a:avLst/>
          </a:prstGeom>
          <a:noFill/>
          <a:ln w="9525" cap="rnd">
            <a:solidFill>
              <a:schemeClr val="tx1"/>
            </a:solidFill>
            <a:prstDash val="sysDot"/>
            <a:round/>
            <a:headEnd/>
            <a:tailEnd/>
          </a:ln>
          <a:effectLst/>
        </p:spPr>
        <p:txBody>
          <a:bodyPr wrap="none" anchor="ctr"/>
          <a:lstStyle/>
          <a:p>
            <a:endParaRPr lang="es-ES"/>
          </a:p>
        </p:txBody>
      </p:sp>
      <p:sp>
        <p:nvSpPr>
          <p:cNvPr id="257030" name="Line 6"/>
          <p:cNvSpPr>
            <a:spLocks noChangeShapeType="1"/>
          </p:cNvSpPr>
          <p:nvPr/>
        </p:nvSpPr>
        <p:spPr bwMode="auto">
          <a:xfrm flipV="1">
            <a:off x="5257800" y="2757488"/>
            <a:ext cx="0" cy="519112"/>
          </a:xfrm>
          <a:prstGeom prst="line">
            <a:avLst/>
          </a:prstGeom>
          <a:noFill/>
          <a:ln w="9525">
            <a:solidFill>
              <a:schemeClr val="tx1"/>
            </a:solidFill>
            <a:prstDash val="dash"/>
            <a:round/>
            <a:headEnd/>
            <a:tailEnd/>
          </a:ln>
          <a:effectLst/>
        </p:spPr>
        <p:txBody>
          <a:bodyPr wrap="none" anchor="ctr"/>
          <a:lstStyle/>
          <a:p>
            <a:endParaRPr lang="es-ES"/>
          </a:p>
        </p:txBody>
      </p:sp>
      <p:sp>
        <p:nvSpPr>
          <p:cNvPr id="257031" name="Line 7"/>
          <p:cNvSpPr>
            <a:spLocks noChangeShapeType="1"/>
          </p:cNvSpPr>
          <p:nvPr/>
        </p:nvSpPr>
        <p:spPr bwMode="auto">
          <a:xfrm flipH="1">
            <a:off x="6781800" y="1981200"/>
            <a:ext cx="425450" cy="260350"/>
          </a:xfrm>
          <a:prstGeom prst="line">
            <a:avLst/>
          </a:prstGeom>
          <a:noFill/>
          <a:ln w="9525">
            <a:solidFill>
              <a:schemeClr val="tx1"/>
            </a:solidFill>
            <a:round/>
            <a:headEnd/>
            <a:tailEnd type="triangle" w="med" len="med"/>
          </a:ln>
          <a:effectLst/>
        </p:spPr>
        <p:txBody>
          <a:bodyPr wrap="none" anchor="ctr"/>
          <a:lstStyle/>
          <a:p>
            <a:endParaRPr lang="es-ES"/>
          </a:p>
        </p:txBody>
      </p:sp>
      <p:sp>
        <p:nvSpPr>
          <p:cNvPr id="257032" name="Text Box 8"/>
          <p:cNvSpPr txBox="1">
            <a:spLocks noChangeArrowheads="1"/>
          </p:cNvSpPr>
          <p:nvPr/>
        </p:nvSpPr>
        <p:spPr bwMode="auto">
          <a:xfrm>
            <a:off x="914400" y="2376488"/>
            <a:ext cx="349250" cy="366712"/>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n-US" sz="1800" b="1">
                <a:effectLst/>
                <a:latin typeface="Times New Roman" pitchFamily="18" charset="0"/>
              </a:rPr>
              <a:t>Y</a:t>
            </a:r>
            <a:endParaRPr lang="en-US" sz="2400">
              <a:effectLst/>
              <a:latin typeface="Times New Roman" pitchFamily="18" charset="0"/>
            </a:endParaRPr>
          </a:p>
        </p:txBody>
      </p:sp>
      <p:sp>
        <p:nvSpPr>
          <p:cNvPr id="257033" name="Text Box 9"/>
          <p:cNvSpPr txBox="1">
            <a:spLocks noChangeArrowheads="1"/>
          </p:cNvSpPr>
          <p:nvPr/>
        </p:nvSpPr>
        <p:spPr bwMode="auto">
          <a:xfrm>
            <a:off x="6324600" y="5653088"/>
            <a:ext cx="298450" cy="366712"/>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n-US" sz="1800" b="1">
                <a:effectLst/>
                <a:latin typeface="Times New Roman" pitchFamily="18" charset="0"/>
              </a:rPr>
              <a:t>x</a:t>
            </a:r>
            <a:endParaRPr lang="en-US" sz="2400">
              <a:effectLst/>
              <a:latin typeface="Times New Roman" pitchFamily="18" charset="0"/>
            </a:endParaRPr>
          </a:p>
        </p:txBody>
      </p:sp>
      <p:sp>
        <p:nvSpPr>
          <p:cNvPr id="257034" name="Text Box 10"/>
          <p:cNvSpPr txBox="1">
            <a:spLocks noChangeArrowheads="1"/>
          </p:cNvSpPr>
          <p:nvPr/>
        </p:nvSpPr>
        <p:spPr bwMode="auto">
          <a:xfrm>
            <a:off x="6629400" y="4038600"/>
            <a:ext cx="1524000" cy="915988"/>
          </a:xfrm>
          <a:prstGeom prst="rect">
            <a:avLst/>
          </a:prstGeom>
          <a:noFill/>
          <a:ln w="9525">
            <a:noFill/>
            <a:miter lim="800000"/>
            <a:headEnd/>
            <a:tailEnd/>
          </a:ln>
          <a:effectLst>
            <a:outerShdw dist="35921" dir="2700000" algn="ctr" rotWithShape="0">
              <a:schemeClr val="bg2"/>
            </a:outerShdw>
          </a:effectLst>
        </p:spPr>
        <p:txBody>
          <a:bodyPr>
            <a:spAutoFit/>
          </a:bodyPr>
          <a:lstStyle/>
          <a:p>
            <a:pPr algn="l" eaLnBrk="0" hangingPunct="0"/>
            <a:r>
              <a:rPr lang="es-ES" sz="1800" dirty="0">
                <a:effectLst/>
                <a:latin typeface="Garamond" pitchFamily="18" charset="0"/>
              </a:rPr>
              <a:t>Nivel de Producción </a:t>
            </a:r>
          </a:p>
          <a:p>
            <a:pPr algn="l" eaLnBrk="0" hangingPunct="0"/>
            <a:r>
              <a:rPr lang="es-ES" sz="1800" dirty="0">
                <a:effectLst/>
                <a:latin typeface="Garamond" pitchFamily="18" charset="0"/>
              </a:rPr>
              <a:t>Observado</a:t>
            </a:r>
            <a:endParaRPr lang="en-US" sz="2000" dirty="0">
              <a:effectLst/>
              <a:latin typeface="Garamond" pitchFamily="18" charset="0"/>
            </a:endParaRPr>
          </a:p>
        </p:txBody>
      </p:sp>
      <p:sp>
        <p:nvSpPr>
          <p:cNvPr id="257036" name="AutoShape 12"/>
          <p:cNvSpPr>
            <a:spLocks/>
          </p:cNvSpPr>
          <p:nvPr/>
        </p:nvSpPr>
        <p:spPr bwMode="auto">
          <a:xfrm>
            <a:off x="5105400" y="2771775"/>
            <a:ext cx="93663" cy="504825"/>
          </a:xfrm>
          <a:prstGeom prst="leftBrace">
            <a:avLst>
              <a:gd name="adj1" fmla="val 44915"/>
              <a:gd name="adj2" fmla="val 50000"/>
            </a:avLst>
          </a:prstGeom>
          <a:noFill/>
          <a:ln w="9525">
            <a:solidFill>
              <a:schemeClr val="tx1"/>
            </a:solidFill>
            <a:round/>
            <a:headEnd/>
            <a:tailEnd/>
          </a:ln>
          <a:effectLst/>
        </p:spPr>
        <p:txBody>
          <a:bodyPr wrap="none" anchor="ctr"/>
          <a:lstStyle/>
          <a:p>
            <a:pPr algn="ctr" eaLnBrk="0" hangingPunct="0"/>
            <a:endParaRPr lang="es-CL" sz="1800">
              <a:solidFill>
                <a:srgbClr val="FF3300"/>
              </a:solidFill>
              <a:effectLst/>
            </a:endParaRPr>
          </a:p>
        </p:txBody>
      </p:sp>
      <p:sp>
        <p:nvSpPr>
          <p:cNvPr id="257037" name="Line 13"/>
          <p:cNvSpPr>
            <a:spLocks noChangeShapeType="1"/>
          </p:cNvSpPr>
          <p:nvPr/>
        </p:nvSpPr>
        <p:spPr bwMode="auto">
          <a:xfrm>
            <a:off x="4495800" y="2438400"/>
            <a:ext cx="609600" cy="609600"/>
          </a:xfrm>
          <a:prstGeom prst="line">
            <a:avLst/>
          </a:prstGeom>
          <a:noFill/>
          <a:ln w="9525">
            <a:solidFill>
              <a:schemeClr val="tx1"/>
            </a:solidFill>
            <a:round/>
            <a:headEnd/>
            <a:tailEnd type="triangle" w="med" len="med"/>
          </a:ln>
          <a:effectLst/>
        </p:spPr>
        <p:txBody>
          <a:bodyPr wrap="none" anchor="ctr"/>
          <a:lstStyle/>
          <a:p>
            <a:endParaRPr lang="es-ES"/>
          </a:p>
        </p:txBody>
      </p:sp>
      <p:sp>
        <p:nvSpPr>
          <p:cNvPr id="257038" name="Text Box 14"/>
          <p:cNvSpPr txBox="1">
            <a:spLocks noChangeArrowheads="1"/>
          </p:cNvSpPr>
          <p:nvPr/>
        </p:nvSpPr>
        <p:spPr bwMode="auto">
          <a:xfrm>
            <a:off x="3810000" y="3962400"/>
            <a:ext cx="1212191" cy="646331"/>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n-US" sz="1800" dirty="0" err="1">
                <a:effectLst/>
                <a:latin typeface="Garamond" pitchFamily="18" charset="0"/>
              </a:rPr>
              <a:t>Ineficiencia</a:t>
            </a:r>
            <a:endParaRPr lang="en-US" sz="1800" dirty="0">
              <a:effectLst/>
              <a:latin typeface="Garamond" pitchFamily="18" charset="0"/>
            </a:endParaRPr>
          </a:p>
          <a:p>
            <a:pPr algn="l" eaLnBrk="0" hangingPunct="0"/>
            <a:r>
              <a:rPr lang="en-US" sz="1800" dirty="0" err="1">
                <a:effectLst/>
                <a:latin typeface="Garamond" pitchFamily="18" charset="0"/>
              </a:rPr>
              <a:t>Estocástica</a:t>
            </a:r>
            <a:endParaRPr lang="en-US" sz="1800" dirty="0">
              <a:effectLst/>
              <a:latin typeface="Garamond" pitchFamily="18" charset="0"/>
            </a:endParaRPr>
          </a:p>
        </p:txBody>
      </p:sp>
      <p:sp>
        <p:nvSpPr>
          <p:cNvPr id="257039" name="Rectangle 15"/>
          <p:cNvSpPr>
            <a:spLocks noChangeArrowheads="1"/>
          </p:cNvSpPr>
          <p:nvPr/>
        </p:nvSpPr>
        <p:spPr bwMode="auto">
          <a:xfrm>
            <a:off x="7072330" y="1285860"/>
            <a:ext cx="1622111" cy="1015663"/>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s-ES" sz="2000" b="1" dirty="0">
                <a:effectLst/>
                <a:latin typeface="Garamond" pitchFamily="18" charset="0"/>
              </a:rPr>
              <a:t>Frontera de </a:t>
            </a:r>
          </a:p>
          <a:p>
            <a:pPr algn="l" eaLnBrk="0" hangingPunct="0"/>
            <a:r>
              <a:rPr lang="es-ES" sz="2000" b="1" dirty="0" smtClean="0">
                <a:effectLst/>
                <a:latin typeface="Garamond" pitchFamily="18" charset="0"/>
              </a:rPr>
              <a:t>Producción</a:t>
            </a:r>
          </a:p>
          <a:p>
            <a:pPr algn="l" eaLnBrk="0" hangingPunct="0"/>
            <a:r>
              <a:rPr lang="es-ES" sz="2000" b="1" dirty="0" smtClean="0">
                <a:effectLst/>
                <a:latin typeface="Garamond" pitchFamily="18" charset="0"/>
              </a:rPr>
              <a:t> determinista</a:t>
            </a:r>
            <a:endParaRPr lang="en-US" sz="1800" dirty="0">
              <a:effectLst/>
              <a:latin typeface="Garamond" pitchFamily="18" charset="0"/>
            </a:endParaRPr>
          </a:p>
        </p:txBody>
      </p:sp>
      <p:sp>
        <p:nvSpPr>
          <p:cNvPr id="257040" name="Line 16"/>
          <p:cNvSpPr>
            <a:spLocks noChangeShapeType="1"/>
          </p:cNvSpPr>
          <p:nvPr/>
        </p:nvSpPr>
        <p:spPr bwMode="auto">
          <a:xfrm>
            <a:off x="1371600" y="5589588"/>
            <a:ext cx="5410200" cy="0"/>
          </a:xfrm>
          <a:prstGeom prst="line">
            <a:avLst/>
          </a:prstGeom>
          <a:noFill/>
          <a:ln w="28575">
            <a:solidFill>
              <a:schemeClr val="tx1"/>
            </a:solidFill>
            <a:round/>
            <a:headEnd/>
            <a:tailEnd type="triangle" w="med" len="med"/>
          </a:ln>
          <a:effectLst>
            <a:outerShdw dist="35921" dir="2700000" algn="ctr" rotWithShape="0">
              <a:schemeClr val="bg2"/>
            </a:outerShdw>
          </a:effectLst>
        </p:spPr>
        <p:txBody>
          <a:bodyPr wrap="none" anchor="ctr"/>
          <a:lstStyle/>
          <a:p>
            <a:endParaRPr lang="es-ES"/>
          </a:p>
        </p:txBody>
      </p:sp>
      <p:sp>
        <p:nvSpPr>
          <p:cNvPr id="257041" name="Text Box 17"/>
          <p:cNvSpPr txBox="1">
            <a:spLocks noChangeArrowheads="1"/>
          </p:cNvSpPr>
          <p:nvPr/>
        </p:nvSpPr>
        <p:spPr bwMode="auto">
          <a:xfrm>
            <a:off x="5181600" y="3595688"/>
            <a:ext cx="76200" cy="457200"/>
          </a:xfrm>
          <a:prstGeom prst="rect">
            <a:avLst/>
          </a:prstGeom>
          <a:noFill/>
          <a:ln w="9525">
            <a:noFill/>
            <a:miter lim="800000"/>
            <a:headEnd/>
            <a:tailEnd/>
          </a:ln>
          <a:effectLst/>
        </p:spPr>
        <p:txBody>
          <a:bodyPr>
            <a:spAutoFit/>
          </a:bodyPr>
          <a:lstStyle/>
          <a:p>
            <a:pPr algn="l" eaLnBrk="0" hangingPunct="0">
              <a:spcBef>
                <a:spcPct val="50000"/>
              </a:spcBef>
            </a:pPr>
            <a:r>
              <a:rPr lang="en-US" sz="2400" dirty="0">
                <a:solidFill>
                  <a:srgbClr val="00FFFF"/>
                </a:solidFill>
                <a:effectLst/>
                <a:latin typeface="Times New Roman" pitchFamily="18" charset="0"/>
              </a:rPr>
              <a:t>•</a:t>
            </a:r>
            <a:endParaRPr lang="en-US" sz="2400" dirty="0">
              <a:effectLst/>
              <a:latin typeface="Times New Roman" pitchFamily="18" charset="0"/>
            </a:endParaRPr>
          </a:p>
        </p:txBody>
      </p:sp>
      <p:sp>
        <p:nvSpPr>
          <p:cNvPr id="257042" name="AutoShape 18"/>
          <p:cNvSpPr>
            <a:spLocks/>
          </p:cNvSpPr>
          <p:nvPr/>
        </p:nvSpPr>
        <p:spPr bwMode="auto">
          <a:xfrm>
            <a:off x="5105400" y="3276600"/>
            <a:ext cx="93663" cy="547688"/>
          </a:xfrm>
          <a:prstGeom prst="leftBrace">
            <a:avLst>
              <a:gd name="adj1" fmla="val 48729"/>
              <a:gd name="adj2" fmla="val 50000"/>
            </a:avLst>
          </a:prstGeom>
          <a:noFill/>
          <a:ln w="9525">
            <a:solidFill>
              <a:srgbClr val="00FF00"/>
            </a:solidFill>
            <a:round/>
            <a:headEnd/>
            <a:tailEnd/>
          </a:ln>
          <a:effectLst/>
        </p:spPr>
        <p:txBody>
          <a:bodyPr wrap="none" anchor="ctr"/>
          <a:lstStyle/>
          <a:p>
            <a:endParaRPr lang="es-ES"/>
          </a:p>
        </p:txBody>
      </p:sp>
      <p:sp>
        <p:nvSpPr>
          <p:cNvPr id="257043" name="Text Box 19"/>
          <p:cNvSpPr txBox="1">
            <a:spLocks noChangeArrowheads="1"/>
          </p:cNvSpPr>
          <p:nvPr/>
        </p:nvSpPr>
        <p:spPr bwMode="auto">
          <a:xfrm>
            <a:off x="3429000" y="1981200"/>
            <a:ext cx="1580241" cy="369332"/>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s-ES" sz="1800" dirty="0">
                <a:effectLst/>
                <a:latin typeface="Garamond" pitchFamily="18" charset="0"/>
              </a:rPr>
              <a:t>Error Aleatorio</a:t>
            </a:r>
          </a:p>
        </p:txBody>
      </p:sp>
      <p:sp>
        <p:nvSpPr>
          <p:cNvPr id="257044" name="Text Box 20"/>
          <p:cNvSpPr txBox="1">
            <a:spLocks noChangeArrowheads="1"/>
          </p:cNvSpPr>
          <p:nvPr/>
        </p:nvSpPr>
        <p:spPr bwMode="auto">
          <a:xfrm>
            <a:off x="2438400" y="677863"/>
            <a:ext cx="2819400" cy="457200"/>
          </a:xfrm>
          <a:prstGeom prst="rect">
            <a:avLst/>
          </a:prstGeom>
          <a:noFill/>
          <a:ln w="9525">
            <a:noFill/>
            <a:miter lim="800000"/>
            <a:headEnd/>
            <a:tailEnd/>
          </a:ln>
          <a:effectLst/>
        </p:spPr>
        <p:txBody>
          <a:bodyPr>
            <a:spAutoFit/>
          </a:bodyPr>
          <a:lstStyle/>
          <a:p>
            <a:pPr algn="l" eaLnBrk="0" hangingPunct="0">
              <a:spcBef>
                <a:spcPct val="50000"/>
              </a:spcBef>
            </a:pPr>
            <a:endParaRPr lang="es-CL" sz="2400">
              <a:effectLst/>
              <a:latin typeface="Times New Roman" pitchFamily="18" charset="0"/>
            </a:endParaRPr>
          </a:p>
        </p:txBody>
      </p:sp>
      <p:sp>
        <p:nvSpPr>
          <p:cNvPr id="257045" name="Rectangle 21"/>
          <p:cNvSpPr>
            <a:spLocks noGrp="1" noChangeArrowheads="1"/>
          </p:cNvSpPr>
          <p:nvPr>
            <p:ph type="title" idx="4294967295"/>
          </p:nvPr>
        </p:nvSpPr>
        <p:spPr>
          <a:xfrm>
            <a:off x="609600" y="457200"/>
            <a:ext cx="8153400" cy="762000"/>
          </a:xfrm>
          <a:noFill/>
          <a:ln/>
          <a:effectLst>
            <a:outerShdw dist="35921" dir="2700000" algn="ctr" rotWithShape="0">
              <a:schemeClr val="bg2"/>
            </a:outerShdw>
          </a:effectLst>
        </p:spPr>
        <p:txBody>
          <a:bodyPr anchorCtr="0">
            <a:normAutofit/>
          </a:bodyPr>
          <a:lstStyle/>
          <a:p>
            <a:r>
              <a:rPr lang="es-CL" sz="2400" b="1" dirty="0">
                <a:solidFill>
                  <a:schemeClr val="tx1"/>
                </a:solidFill>
                <a:latin typeface="Garamond" pitchFamily="18" charset="0"/>
              </a:rPr>
              <a:t>Frontera </a:t>
            </a:r>
            <a:r>
              <a:rPr lang="es-CL" sz="2400" b="1" dirty="0" smtClean="0">
                <a:solidFill>
                  <a:schemeClr val="tx1"/>
                </a:solidFill>
                <a:latin typeface="Garamond" pitchFamily="18" charset="0"/>
              </a:rPr>
              <a:t>estocástica y determinista</a:t>
            </a:r>
            <a:endParaRPr lang="es-CL" sz="2400" dirty="0">
              <a:solidFill>
                <a:schemeClr val="tx1"/>
              </a:solidFill>
              <a:latin typeface="Garamond" pitchFamily="18" charset="0"/>
            </a:endParaRPr>
          </a:p>
        </p:txBody>
      </p:sp>
      <p:sp>
        <p:nvSpPr>
          <p:cNvPr id="257048" name="Line 24"/>
          <p:cNvSpPr>
            <a:spLocks noChangeShapeType="1"/>
          </p:cNvSpPr>
          <p:nvPr/>
        </p:nvSpPr>
        <p:spPr bwMode="auto">
          <a:xfrm>
            <a:off x="5334000" y="3886200"/>
            <a:ext cx="1295400" cy="533400"/>
          </a:xfrm>
          <a:prstGeom prst="line">
            <a:avLst/>
          </a:prstGeom>
          <a:noFill/>
          <a:ln w="9525">
            <a:solidFill>
              <a:srgbClr val="7030A0"/>
            </a:solidFill>
            <a:round/>
            <a:headEnd/>
            <a:tailEnd type="triangle" w="med" len="med"/>
          </a:ln>
          <a:effectLst/>
        </p:spPr>
        <p:txBody>
          <a:bodyPr wrap="none" anchor="ctr"/>
          <a:lstStyle/>
          <a:p>
            <a:endParaRPr lang="es-ES"/>
          </a:p>
        </p:txBody>
      </p:sp>
      <p:sp>
        <p:nvSpPr>
          <p:cNvPr id="257049" name="Line 25"/>
          <p:cNvSpPr>
            <a:spLocks noChangeShapeType="1"/>
          </p:cNvSpPr>
          <p:nvPr/>
        </p:nvSpPr>
        <p:spPr bwMode="auto">
          <a:xfrm flipH="1">
            <a:off x="4572000" y="3657600"/>
            <a:ext cx="533400" cy="304800"/>
          </a:xfrm>
          <a:prstGeom prst="line">
            <a:avLst/>
          </a:prstGeom>
          <a:noFill/>
          <a:ln w="9525">
            <a:solidFill>
              <a:srgbClr val="00FF00"/>
            </a:solidFill>
            <a:round/>
            <a:headEnd type="triangle" w="med" len="med"/>
            <a:tailEnd/>
          </a:ln>
          <a:effectLst/>
        </p:spPr>
        <p:txBody>
          <a:bodyPr wrap="none" anchor="ctr"/>
          <a:lstStyle/>
          <a:p>
            <a:endParaRPr lang="es-ES"/>
          </a:p>
        </p:txBody>
      </p:sp>
      <p:sp>
        <p:nvSpPr>
          <p:cNvPr id="257050" name="Oval 26"/>
          <p:cNvSpPr>
            <a:spLocks noChangeArrowheads="1"/>
          </p:cNvSpPr>
          <p:nvPr/>
        </p:nvSpPr>
        <p:spPr bwMode="auto">
          <a:xfrm flipV="1">
            <a:off x="5214942" y="3786190"/>
            <a:ext cx="76200" cy="76200"/>
          </a:xfrm>
          <a:prstGeom prst="ellipse">
            <a:avLst/>
          </a:prstGeom>
          <a:solidFill>
            <a:srgbClr val="000000"/>
          </a:solidFill>
          <a:ln w="9525" algn="ctr">
            <a:solidFill>
              <a:srgbClr val="000000"/>
            </a:solidFill>
            <a:round/>
            <a:headEnd/>
            <a:tailEnd/>
          </a:ln>
          <a:effectLst/>
        </p:spPr>
        <p:txBody>
          <a:bodyPr wrap="none" anchor="ctr"/>
          <a:lstStyle/>
          <a:p>
            <a:endParaRPr lang="es-ES"/>
          </a:p>
        </p:txBody>
      </p:sp>
      <p:sp>
        <p:nvSpPr>
          <p:cNvPr id="257051" name="Line 27"/>
          <p:cNvSpPr>
            <a:spLocks noChangeShapeType="1"/>
          </p:cNvSpPr>
          <p:nvPr/>
        </p:nvSpPr>
        <p:spPr bwMode="auto">
          <a:xfrm flipV="1">
            <a:off x="3505200" y="4267200"/>
            <a:ext cx="0" cy="1295400"/>
          </a:xfrm>
          <a:prstGeom prst="line">
            <a:avLst/>
          </a:prstGeom>
          <a:noFill/>
          <a:ln w="9525">
            <a:solidFill>
              <a:schemeClr val="tx1"/>
            </a:solidFill>
            <a:prstDash val="dashDot"/>
            <a:round/>
            <a:headEnd/>
            <a:tailEnd/>
          </a:ln>
          <a:effectLst/>
        </p:spPr>
        <p:txBody>
          <a:bodyPr wrap="none" anchor="ctr"/>
          <a:lstStyle/>
          <a:p>
            <a:endParaRPr lang="es-ES"/>
          </a:p>
        </p:txBody>
      </p:sp>
      <p:sp>
        <p:nvSpPr>
          <p:cNvPr id="257054" name="Line 30"/>
          <p:cNvSpPr>
            <a:spLocks noChangeShapeType="1"/>
          </p:cNvSpPr>
          <p:nvPr/>
        </p:nvSpPr>
        <p:spPr bwMode="auto">
          <a:xfrm flipV="1">
            <a:off x="3505200" y="3352800"/>
            <a:ext cx="0" cy="914400"/>
          </a:xfrm>
          <a:prstGeom prst="line">
            <a:avLst/>
          </a:prstGeom>
          <a:noFill/>
          <a:ln w="9525">
            <a:solidFill>
              <a:schemeClr val="tx1"/>
            </a:solidFill>
            <a:round/>
            <a:headEnd/>
            <a:tailEnd/>
          </a:ln>
          <a:effectLst/>
        </p:spPr>
        <p:txBody>
          <a:bodyPr/>
          <a:lstStyle/>
          <a:p>
            <a:endParaRPr lang="es-ES"/>
          </a:p>
        </p:txBody>
      </p:sp>
      <p:sp>
        <p:nvSpPr>
          <p:cNvPr id="257055" name="Oval 31"/>
          <p:cNvSpPr>
            <a:spLocks noChangeArrowheads="1"/>
          </p:cNvSpPr>
          <p:nvPr/>
        </p:nvSpPr>
        <p:spPr bwMode="auto">
          <a:xfrm flipV="1">
            <a:off x="3505200" y="4267200"/>
            <a:ext cx="76200" cy="76200"/>
          </a:xfrm>
          <a:prstGeom prst="ellipse">
            <a:avLst/>
          </a:prstGeom>
          <a:solidFill>
            <a:srgbClr val="000000"/>
          </a:solidFill>
          <a:ln w="9525" algn="ctr">
            <a:solidFill>
              <a:srgbClr val="000000"/>
            </a:solidFill>
            <a:round/>
            <a:headEnd/>
            <a:tailEnd/>
          </a:ln>
          <a:effectLst/>
        </p:spPr>
        <p:txBody>
          <a:bodyPr wrap="none" anchor="ctr"/>
          <a:lstStyle/>
          <a:p>
            <a:endParaRPr lang="es-ES"/>
          </a:p>
        </p:txBody>
      </p:sp>
      <p:sp>
        <p:nvSpPr>
          <p:cNvPr id="257056" name="Line 32"/>
          <p:cNvSpPr>
            <a:spLocks noChangeShapeType="1"/>
          </p:cNvSpPr>
          <p:nvPr/>
        </p:nvSpPr>
        <p:spPr bwMode="auto">
          <a:xfrm flipV="1">
            <a:off x="3505200" y="2819400"/>
            <a:ext cx="0" cy="519113"/>
          </a:xfrm>
          <a:prstGeom prst="line">
            <a:avLst/>
          </a:prstGeom>
          <a:noFill/>
          <a:ln w="9525">
            <a:solidFill>
              <a:schemeClr val="tx1"/>
            </a:solidFill>
            <a:prstDash val="dash"/>
            <a:round/>
            <a:headEnd/>
            <a:tailEnd/>
          </a:ln>
          <a:effectLst/>
        </p:spPr>
        <p:txBody>
          <a:bodyPr wrap="none" anchor="ctr"/>
          <a:lstStyle/>
          <a:p>
            <a:endParaRPr lang="es-ES"/>
          </a:p>
        </p:txBody>
      </p:sp>
      <p:sp>
        <p:nvSpPr>
          <p:cNvPr id="257058" name="AutoShape 34"/>
          <p:cNvSpPr>
            <a:spLocks/>
          </p:cNvSpPr>
          <p:nvPr/>
        </p:nvSpPr>
        <p:spPr bwMode="auto">
          <a:xfrm>
            <a:off x="3657600" y="3352800"/>
            <a:ext cx="152400" cy="914400"/>
          </a:xfrm>
          <a:prstGeom prst="rightBrace">
            <a:avLst>
              <a:gd name="adj1" fmla="val 50000"/>
              <a:gd name="adj2" fmla="val 50000"/>
            </a:avLst>
          </a:prstGeom>
          <a:noFill/>
          <a:ln w="9525">
            <a:solidFill>
              <a:srgbClr val="00FF00"/>
            </a:solidFill>
            <a:round/>
            <a:headEnd/>
            <a:tailEnd/>
          </a:ln>
          <a:effectLst/>
        </p:spPr>
        <p:txBody>
          <a:bodyPr wrap="none" anchor="ctr"/>
          <a:lstStyle/>
          <a:p>
            <a:endParaRPr lang="es-ES"/>
          </a:p>
        </p:txBody>
      </p:sp>
      <p:sp>
        <p:nvSpPr>
          <p:cNvPr id="257059" name="Line 35"/>
          <p:cNvSpPr>
            <a:spLocks noChangeShapeType="1"/>
          </p:cNvSpPr>
          <p:nvPr/>
        </p:nvSpPr>
        <p:spPr bwMode="auto">
          <a:xfrm>
            <a:off x="3962400" y="3810000"/>
            <a:ext cx="457200" cy="152400"/>
          </a:xfrm>
          <a:prstGeom prst="line">
            <a:avLst/>
          </a:prstGeom>
          <a:noFill/>
          <a:ln w="9525">
            <a:solidFill>
              <a:srgbClr val="00FF00"/>
            </a:solidFill>
            <a:round/>
            <a:headEnd type="triangle" w="med" len="med"/>
            <a:tailEnd/>
          </a:ln>
          <a:effectLst/>
        </p:spPr>
        <p:txBody>
          <a:bodyPr wrap="none" anchor="ctr"/>
          <a:lstStyle/>
          <a:p>
            <a:endParaRPr lang="es-ES"/>
          </a:p>
        </p:txBody>
      </p:sp>
      <p:sp>
        <p:nvSpPr>
          <p:cNvPr id="257060" name="Text Box 36"/>
          <p:cNvSpPr txBox="1">
            <a:spLocks noChangeArrowheads="1"/>
          </p:cNvSpPr>
          <p:nvPr/>
        </p:nvSpPr>
        <p:spPr bwMode="auto">
          <a:xfrm>
            <a:off x="5105400" y="5715000"/>
            <a:ext cx="349250" cy="366713"/>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n-US" sz="1800" b="1">
                <a:effectLst/>
                <a:latin typeface="Times New Roman" pitchFamily="18" charset="0"/>
              </a:rPr>
              <a:t>x</a:t>
            </a:r>
            <a:r>
              <a:rPr lang="en-US" sz="1800" b="1" baseline="-25000">
                <a:effectLst/>
                <a:latin typeface="Times New Roman" pitchFamily="18" charset="0"/>
              </a:rPr>
              <a:t>j</a:t>
            </a:r>
          </a:p>
        </p:txBody>
      </p:sp>
      <p:sp>
        <p:nvSpPr>
          <p:cNvPr id="257061" name="Text Box 37"/>
          <p:cNvSpPr txBox="1">
            <a:spLocks noChangeArrowheads="1"/>
          </p:cNvSpPr>
          <p:nvPr/>
        </p:nvSpPr>
        <p:spPr bwMode="auto">
          <a:xfrm>
            <a:off x="3276600" y="5715000"/>
            <a:ext cx="341313" cy="366713"/>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n-US" sz="1800" b="1">
                <a:effectLst/>
                <a:latin typeface="Times New Roman" pitchFamily="18" charset="0"/>
              </a:rPr>
              <a:t>x</a:t>
            </a:r>
            <a:r>
              <a:rPr lang="en-US" sz="1800" b="1" baseline="-25000">
                <a:effectLst/>
                <a:latin typeface="Times New Roman" pitchFamily="18" charset="0"/>
              </a:rPr>
              <a:t>i</a:t>
            </a:r>
          </a:p>
        </p:txBody>
      </p:sp>
      <p:sp>
        <p:nvSpPr>
          <p:cNvPr id="257062" name="Line 38"/>
          <p:cNvSpPr>
            <a:spLocks noChangeShapeType="1"/>
          </p:cNvSpPr>
          <p:nvPr/>
        </p:nvSpPr>
        <p:spPr bwMode="auto">
          <a:xfrm>
            <a:off x="3581400" y="4343400"/>
            <a:ext cx="685800" cy="685800"/>
          </a:xfrm>
          <a:prstGeom prst="line">
            <a:avLst/>
          </a:prstGeom>
          <a:noFill/>
          <a:ln w="9525">
            <a:solidFill>
              <a:srgbClr val="7030A0"/>
            </a:solidFill>
            <a:round/>
            <a:headEnd/>
            <a:tailEnd/>
          </a:ln>
          <a:effectLst/>
        </p:spPr>
        <p:txBody>
          <a:bodyPr/>
          <a:lstStyle/>
          <a:p>
            <a:endParaRPr lang="es-ES"/>
          </a:p>
        </p:txBody>
      </p:sp>
      <p:sp>
        <p:nvSpPr>
          <p:cNvPr id="257064" name="Line 40"/>
          <p:cNvSpPr>
            <a:spLocks noChangeShapeType="1"/>
          </p:cNvSpPr>
          <p:nvPr/>
        </p:nvSpPr>
        <p:spPr bwMode="auto">
          <a:xfrm flipV="1">
            <a:off x="4267200" y="4572000"/>
            <a:ext cx="2286000" cy="457200"/>
          </a:xfrm>
          <a:prstGeom prst="line">
            <a:avLst/>
          </a:prstGeom>
          <a:noFill/>
          <a:ln w="9525">
            <a:solidFill>
              <a:srgbClr val="7030A0"/>
            </a:solidFill>
            <a:round/>
            <a:headEnd/>
            <a:tailEnd type="triangle" w="med" len="med"/>
          </a:ln>
          <a:effectLst/>
        </p:spPr>
        <p:txBody>
          <a:bodyPr/>
          <a:lstStyle/>
          <a:p>
            <a:endParaRPr lang="es-ES"/>
          </a:p>
        </p:txBody>
      </p:sp>
      <p:sp>
        <p:nvSpPr>
          <p:cNvPr id="257065" name="Oval 41"/>
          <p:cNvSpPr>
            <a:spLocks noChangeArrowheads="1"/>
          </p:cNvSpPr>
          <p:nvPr/>
        </p:nvSpPr>
        <p:spPr bwMode="auto">
          <a:xfrm flipV="1">
            <a:off x="3505200" y="3276600"/>
            <a:ext cx="76200" cy="76200"/>
          </a:xfrm>
          <a:prstGeom prst="ellipse">
            <a:avLst/>
          </a:prstGeom>
          <a:solidFill>
            <a:srgbClr val="000000"/>
          </a:solidFill>
          <a:ln w="9525" algn="ctr">
            <a:solidFill>
              <a:srgbClr val="000000"/>
            </a:solidFill>
            <a:round/>
            <a:headEnd/>
            <a:tailEnd/>
          </a:ln>
          <a:effectLst/>
        </p:spPr>
        <p:txBody>
          <a:bodyPr wrap="none" anchor="ctr"/>
          <a:lstStyle/>
          <a:p>
            <a:endParaRPr lang="es-ES"/>
          </a:p>
        </p:txBody>
      </p:sp>
      <p:sp>
        <p:nvSpPr>
          <p:cNvPr id="257066" name="Oval 42"/>
          <p:cNvSpPr>
            <a:spLocks noChangeArrowheads="1"/>
          </p:cNvSpPr>
          <p:nvPr/>
        </p:nvSpPr>
        <p:spPr bwMode="auto">
          <a:xfrm flipV="1">
            <a:off x="5257800" y="3276600"/>
            <a:ext cx="76200" cy="76200"/>
          </a:xfrm>
          <a:prstGeom prst="ellipse">
            <a:avLst/>
          </a:prstGeom>
          <a:solidFill>
            <a:srgbClr val="FF0000"/>
          </a:solidFill>
          <a:ln w="9525" algn="ctr">
            <a:solidFill>
              <a:srgbClr val="000000"/>
            </a:solidFill>
            <a:round/>
            <a:headEnd/>
            <a:tailEnd/>
          </a:ln>
          <a:effectLst/>
        </p:spPr>
        <p:txBody>
          <a:bodyPr wrap="none" anchor="ctr"/>
          <a:lstStyle/>
          <a:p>
            <a:endParaRPr lang="es-ES"/>
          </a:p>
        </p:txBody>
      </p:sp>
      <p:sp>
        <p:nvSpPr>
          <p:cNvPr id="257067" name="Oval 43"/>
          <p:cNvSpPr>
            <a:spLocks noChangeArrowheads="1"/>
          </p:cNvSpPr>
          <p:nvPr/>
        </p:nvSpPr>
        <p:spPr bwMode="auto">
          <a:xfrm flipV="1">
            <a:off x="5257800" y="2667000"/>
            <a:ext cx="76200" cy="76200"/>
          </a:xfrm>
          <a:prstGeom prst="ellipse">
            <a:avLst/>
          </a:prstGeom>
          <a:solidFill>
            <a:srgbClr val="000000"/>
          </a:solidFill>
          <a:ln w="9525" algn="ctr">
            <a:solidFill>
              <a:srgbClr val="000000"/>
            </a:solidFill>
            <a:round/>
            <a:headEnd/>
            <a:tailEnd/>
          </a:ln>
          <a:effectLst/>
        </p:spPr>
        <p:txBody>
          <a:bodyPr wrap="none" anchor="ctr"/>
          <a:lstStyle/>
          <a:p>
            <a:endParaRPr lang="es-ES"/>
          </a:p>
        </p:txBody>
      </p:sp>
      <p:sp>
        <p:nvSpPr>
          <p:cNvPr id="257068" name="Oval 44"/>
          <p:cNvSpPr>
            <a:spLocks noChangeArrowheads="1"/>
          </p:cNvSpPr>
          <p:nvPr/>
        </p:nvSpPr>
        <p:spPr bwMode="auto">
          <a:xfrm flipV="1">
            <a:off x="3505200" y="2819400"/>
            <a:ext cx="76200" cy="76200"/>
          </a:xfrm>
          <a:prstGeom prst="ellipse">
            <a:avLst/>
          </a:prstGeom>
          <a:solidFill>
            <a:srgbClr val="FF0000"/>
          </a:solidFill>
          <a:ln w="9525" algn="ctr">
            <a:solidFill>
              <a:srgbClr val="000000"/>
            </a:solidFill>
            <a:round/>
            <a:headEnd/>
            <a:tailEnd/>
          </a:ln>
          <a:effectLst/>
        </p:spPr>
        <p:txBody>
          <a:bodyPr wrap="none" anchor="ctr"/>
          <a:lstStyle/>
          <a:p>
            <a:endParaRPr lang="es-ES"/>
          </a:p>
        </p:txBody>
      </p:sp>
      <p:sp>
        <p:nvSpPr>
          <p:cNvPr id="257070" name="Text Box 46"/>
          <p:cNvSpPr txBox="1">
            <a:spLocks noChangeArrowheads="1"/>
          </p:cNvSpPr>
          <p:nvPr/>
        </p:nvSpPr>
        <p:spPr bwMode="auto">
          <a:xfrm>
            <a:off x="914400" y="1600200"/>
            <a:ext cx="2685543" cy="646331"/>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s-ES" dirty="0" smtClean="0">
                <a:solidFill>
                  <a:srgbClr val="FF0000"/>
                </a:solidFill>
                <a:effectLst/>
                <a:latin typeface="Garamond" pitchFamily="18" charset="0"/>
              </a:rPr>
              <a:t>Output Frontera estocástica</a:t>
            </a:r>
            <a:endParaRPr lang="es-ES" dirty="0">
              <a:solidFill>
                <a:srgbClr val="FF0000"/>
              </a:solidFill>
              <a:effectLst/>
              <a:latin typeface="Garamond" pitchFamily="18" charset="0"/>
            </a:endParaRPr>
          </a:p>
          <a:p>
            <a:pPr algn="l" eaLnBrk="0" hangingPunct="0"/>
            <a:r>
              <a:rPr lang="es-ES" dirty="0">
                <a:effectLst/>
                <a:latin typeface="Garamond" pitchFamily="18" charset="0"/>
              </a:rPr>
              <a:t>f(x</a:t>
            </a:r>
            <a:r>
              <a:rPr lang="es-ES" baseline="-25000" dirty="0">
                <a:effectLst/>
                <a:latin typeface="Garamond" pitchFamily="18" charset="0"/>
              </a:rPr>
              <a:t>i</a:t>
            </a:r>
            <a:r>
              <a:rPr lang="el-GR" dirty="0">
                <a:effectLst/>
                <a:latin typeface="Garamond" pitchFamily="18" charset="0"/>
                <a:cs typeface="Arial" pitchFamily="34" charset="0"/>
              </a:rPr>
              <a:t>β</a:t>
            </a:r>
            <a:r>
              <a:rPr lang="en-US" dirty="0">
                <a:effectLst/>
                <a:latin typeface="Garamond" pitchFamily="18" charset="0"/>
                <a:cs typeface="Arial" pitchFamily="34" charset="0"/>
              </a:rPr>
              <a:t>+v</a:t>
            </a:r>
            <a:r>
              <a:rPr lang="en-US" baseline="-25000" dirty="0">
                <a:effectLst/>
                <a:latin typeface="Garamond" pitchFamily="18" charset="0"/>
                <a:cs typeface="Arial" pitchFamily="34" charset="0"/>
              </a:rPr>
              <a:t>i</a:t>
            </a:r>
            <a:r>
              <a:rPr lang="en-US" dirty="0">
                <a:effectLst/>
                <a:latin typeface="Garamond" pitchFamily="18" charset="0"/>
                <a:cs typeface="Arial" pitchFamily="34" charset="0"/>
              </a:rPr>
              <a:t>), </a:t>
            </a:r>
            <a:r>
              <a:rPr lang="en-US" dirty="0" err="1" smtClean="0">
                <a:latin typeface="Garamond" pitchFamily="18" charset="0"/>
                <a:cs typeface="Arial" pitchFamily="34" charset="0"/>
              </a:rPr>
              <a:t>si</a:t>
            </a:r>
            <a:r>
              <a:rPr lang="en-US" dirty="0" smtClean="0">
                <a:effectLst/>
                <a:latin typeface="Garamond" pitchFamily="18" charset="0"/>
                <a:cs typeface="Arial" pitchFamily="34" charset="0"/>
              </a:rPr>
              <a:t> </a:t>
            </a:r>
            <a:r>
              <a:rPr lang="en-US" dirty="0">
                <a:effectLst/>
                <a:latin typeface="Garamond" pitchFamily="18" charset="0"/>
                <a:cs typeface="Arial" pitchFamily="34" charset="0"/>
              </a:rPr>
              <a:t>v</a:t>
            </a:r>
            <a:r>
              <a:rPr lang="en-US" baseline="-25000" dirty="0">
                <a:effectLst/>
                <a:latin typeface="Garamond" pitchFamily="18" charset="0"/>
                <a:cs typeface="Arial" pitchFamily="34" charset="0"/>
              </a:rPr>
              <a:t>i</a:t>
            </a:r>
            <a:r>
              <a:rPr lang="en-US" dirty="0">
                <a:effectLst/>
                <a:latin typeface="Garamond" pitchFamily="18" charset="0"/>
                <a:cs typeface="Arial" pitchFamily="34" charset="0"/>
              </a:rPr>
              <a:t>&gt;0</a:t>
            </a:r>
            <a:endParaRPr lang="el-GR" dirty="0">
              <a:effectLst/>
              <a:latin typeface="Garamond" pitchFamily="18" charset="0"/>
              <a:cs typeface="Arial" pitchFamily="34" charset="0"/>
            </a:endParaRPr>
          </a:p>
        </p:txBody>
      </p:sp>
      <p:sp>
        <p:nvSpPr>
          <p:cNvPr id="257071" name="Line 47"/>
          <p:cNvSpPr>
            <a:spLocks noChangeShapeType="1"/>
          </p:cNvSpPr>
          <p:nvPr/>
        </p:nvSpPr>
        <p:spPr bwMode="auto">
          <a:xfrm>
            <a:off x="2362200" y="2209800"/>
            <a:ext cx="1066800" cy="609600"/>
          </a:xfrm>
          <a:prstGeom prst="line">
            <a:avLst/>
          </a:prstGeom>
          <a:noFill/>
          <a:ln w="9525">
            <a:solidFill>
              <a:srgbClr val="FF0000"/>
            </a:solidFill>
            <a:round/>
            <a:headEnd/>
            <a:tailEnd type="triangle" w="med" len="med"/>
          </a:ln>
          <a:effectLst/>
        </p:spPr>
        <p:txBody>
          <a:bodyPr/>
          <a:lstStyle/>
          <a:p>
            <a:endParaRPr lang="es-ES"/>
          </a:p>
        </p:txBody>
      </p:sp>
      <p:sp>
        <p:nvSpPr>
          <p:cNvPr id="257072" name="Text Box 48"/>
          <p:cNvSpPr txBox="1">
            <a:spLocks noChangeArrowheads="1"/>
          </p:cNvSpPr>
          <p:nvPr/>
        </p:nvSpPr>
        <p:spPr bwMode="auto">
          <a:xfrm>
            <a:off x="6172200" y="3200400"/>
            <a:ext cx="2685543" cy="646331"/>
          </a:xfrm>
          <a:prstGeom prst="rect">
            <a:avLst/>
          </a:prstGeom>
          <a:noFill/>
          <a:ln w="9525">
            <a:noFill/>
            <a:miter lim="800000"/>
            <a:headEnd/>
            <a:tailEnd/>
          </a:ln>
          <a:effectLst>
            <a:outerShdw dist="35921" dir="2700000" algn="ctr" rotWithShape="0">
              <a:schemeClr val="bg2"/>
            </a:outerShdw>
          </a:effectLst>
        </p:spPr>
        <p:txBody>
          <a:bodyPr wrap="none">
            <a:spAutoFit/>
          </a:bodyPr>
          <a:lstStyle/>
          <a:p>
            <a:pPr algn="l" eaLnBrk="0" hangingPunct="0"/>
            <a:r>
              <a:rPr lang="es-ES" sz="1800" dirty="0" smtClean="0">
                <a:solidFill>
                  <a:srgbClr val="FF0000"/>
                </a:solidFill>
                <a:effectLst/>
                <a:latin typeface="Garamond" pitchFamily="18" charset="0"/>
              </a:rPr>
              <a:t>Output Frontera estocástica</a:t>
            </a:r>
            <a:endParaRPr lang="es-ES" sz="1800" dirty="0">
              <a:solidFill>
                <a:srgbClr val="FF0000"/>
              </a:solidFill>
              <a:effectLst/>
              <a:latin typeface="Garamond" pitchFamily="18" charset="0"/>
            </a:endParaRPr>
          </a:p>
          <a:p>
            <a:pPr algn="l" eaLnBrk="0" hangingPunct="0"/>
            <a:r>
              <a:rPr lang="es-ES" sz="1800" dirty="0">
                <a:effectLst/>
                <a:latin typeface="Garamond" pitchFamily="18" charset="0"/>
              </a:rPr>
              <a:t>f(x</a:t>
            </a:r>
            <a:r>
              <a:rPr lang="es-ES" sz="1800" baseline="-25000" dirty="0">
                <a:effectLst/>
                <a:latin typeface="Garamond" pitchFamily="18" charset="0"/>
              </a:rPr>
              <a:t>i</a:t>
            </a:r>
            <a:r>
              <a:rPr lang="el-GR" sz="1800" dirty="0">
                <a:effectLst/>
                <a:latin typeface="Garamond" pitchFamily="18" charset="0"/>
                <a:cs typeface="Arial" pitchFamily="34" charset="0"/>
              </a:rPr>
              <a:t>β</a:t>
            </a:r>
            <a:r>
              <a:rPr lang="en-US" sz="1800" dirty="0">
                <a:effectLst/>
                <a:latin typeface="Garamond" pitchFamily="18" charset="0"/>
                <a:cs typeface="Arial" pitchFamily="34" charset="0"/>
              </a:rPr>
              <a:t>+v</a:t>
            </a:r>
            <a:r>
              <a:rPr lang="en-US" sz="1800" baseline="-25000" dirty="0">
                <a:effectLst/>
                <a:latin typeface="Garamond" pitchFamily="18" charset="0"/>
                <a:cs typeface="Arial" pitchFamily="34" charset="0"/>
              </a:rPr>
              <a:t>i</a:t>
            </a:r>
            <a:r>
              <a:rPr lang="en-US" sz="1800" dirty="0">
                <a:effectLst/>
                <a:latin typeface="Garamond" pitchFamily="18" charset="0"/>
                <a:cs typeface="Arial" pitchFamily="34" charset="0"/>
              </a:rPr>
              <a:t>), if v</a:t>
            </a:r>
            <a:r>
              <a:rPr lang="en-US" sz="1800" baseline="-25000" dirty="0">
                <a:effectLst/>
                <a:latin typeface="Garamond" pitchFamily="18" charset="0"/>
                <a:cs typeface="Arial" pitchFamily="34" charset="0"/>
              </a:rPr>
              <a:t>i</a:t>
            </a:r>
            <a:r>
              <a:rPr lang="en-US" sz="1800" dirty="0">
                <a:effectLst/>
                <a:latin typeface="Garamond" pitchFamily="18" charset="0"/>
                <a:cs typeface="Arial" pitchFamily="34" charset="0"/>
              </a:rPr>
              <a:t>&lt;0</a:t>
            </a:r>
            <a:endParaRPr lang="el-GR" sz="1800" dirty="0">
              <a:effectLst/>
              <a:latin typeface="Garamond" pitchFamily="18" charset="0"/>
              <a:cs typeface="Arial" pitchFamily="34" charset="0"/>
            </a:endParaRPr>
          </a:p>
        </p:txBody>
      </p:sp>
      <p:sp>
        <p:nvSpPr>
          <p:cNvPr id="257073" name="Line 49"/>
          <p:cNvSpPr>
            <a:spLocks noChangeShapeType="1"/>
          </p:cNvSpPr>
          <p:nvPr/>
        </p:nvSpPr>
        <p:spPr bwMode="auto">
          <a:xfrm flipH="1" flipV="1">
            <a:off x="5486400" y="3352800"/>
            <a:ext cx="685800" cy="152400"/>
          </a:xfrm>
          <a:prstGeom prst="line">
            <a:avLst/>
          </a:prstGeom>
          <a:noFill/>
          <a:ln w="9525">
            <a:solidFill>
              <a:srgbClr val="FF0000"/>
            </a:solidFill>
            <a:round/>
            <a:headEnd/>
            <a:tailEnd type="triangle" w="med" len="med"/>
          </a:ln>
          <a:effectLst/>
        </p:spPr>
        <p:txBody>
          <a:bodyPr/>
          <a:lstStyle/>
          <a:p>
            <a:endParaRPr lang="es-ES"/>
          </a:p>
        </p:txBody>
      </p:sp>
      <p:sp>
        <p:nvSpPr>
          <p:cNvPr id="257074" name="AutoShape 50"/>
          <p:cNvSpPr>
            <a:spLocks/>
          </p:cNvSpPr>
          <p:nvPr/>
        </p:nvSpPr>
        <p:spPr bwMode="auto">
          <a:xfrm>
            <a:off x="3581400" y="2819400"/>
            <a:ext cx="152400" cy="457200"/>
          </a:xfrm>
          <a:prstGeom prst="rightBrace">
            <a:avLst>
              <a:gd name="adj1" fmla="val 25000"/>
              <a:gd name="adj2" fmla="val 50000"/>
            </a:avLst>
          </a:prstGeom>
          <a:noFill/>
          <a:ln w="9525">
            <a:solidFill>
              <a:schemeClr val="tx1"/>
            </a:solidFill>
            <a:round/>
            <a:headEnd/>
            <a:tailEnd/>
          </a:ln>
          <a:effectLst/>
        </p:spPr>
        <p:txBody>
          <a:bodyPr wrap="none" anchor="ctr"/>
          <a:lstStyle/>
          <a:p>
            <a:endParaRPr lang="es-ES"/>
          </a:p>
        </p:txBody>
      </p:sp>
      <p:sp>
        <p:nvSpPr>
          <p:cNvPr id="257075" name="Line 51"/>
          <p:cNvSpPr>
            <a:spLocks noChangeShapeType="1"/>
          </p:cNvSpPr>
          <p:nvPr/>
        </p:nvSpPr>
        <p:spPr bwMode="auto">
          <a:xfrm flipH="1">
            <a:off x="3810000" y="2438400"/>
            <a:ext cx="533400" cy="609600"/>
          </a:xfrm>
          <a:prstGeom prst="line">
            <a:avLst/>
          </a:prstGeom>
          <a:noFill/>
          <a:ln w="9525">
            <a:solidFill>
              <a:schemeClr val="tx1"/>
            </a:solidFill>
            <a:round/>
            <a:headEnd/>
            <a:tailEnd type="triangle" w="med" len="med"/>
          </a:ln>
          <a:effectLst/>
        </p:spPr>
        <p:txBody>
          <a:bodyPr wrap="none" anchor="ctr"/>
          <a:lstStyle/>
          <a:p>
            <a:endParaRPr lang="es-ES"/>
          </a:p>
        </p:txBody>
      </p:sp>
      <p:sp>
        <p:nvSpPr>
          <p:cNvPr id="257076" name="Text Box 52"/>
          <p:cNvSpPr txBox="1">
            <a:spLocks noChangeArrowheads="1"/>
          </p:cNvSpPr>
          <p:nvPr/>
        </p:nvSpPr>
        <p:spPr bwMode="auto">
          <a:xfrm>
            <a:off x="7239000" y="2286000"/>
            <a:ext cx="1524000" cy="366713"/>
          </a:xfrm>
          <a:prstGeom prst="rect">
            <a:avLst/>
          </a:prstGeom>
          <a:noFill/>
          <a:ln w="9525">
            <a:noFill/>
            <a:miter lim="800000"/>
            <a:headEnd/>
            <a:tailEnd/>
          </a:ln>
          <a:effectLst>
            <a:outerShdw dist="35921" dir="2700000" algn="ctr" rotWithShape="0">
              <a:schemeClr val="bg2"/>
            </a:outerShdw>
          </a:effectLst>
        </p:spPr>
        <p:txBody>
          <a:bodyPr>
            <a:spAutoFit/>
          </a:bodyPr>
          <a:lstStyle/>
          <a:p>
            <a:pPr algn="l" eaLnBrk="0" hangingPunct="0"/>
            <a:r>
              <a:rPr lang="es-ES" sz="1800" dirty="0">
                <a:effectLst/>
                <a:latin typeface="Garamond" pitchFamily="18" charset="0"/>
              </a:rPr>
              <a:t>y = f(x</a:t>
            </a:r>
            <a:r>
              <a:rPr lang="es-ES" sz="1800" baseline="-25000" dirty="0">
                <a:effectLst/>
                <a:latin typeface="Garamond" pitchFamily="18" charset="0"/>
              </a:rPr>
              <a:t>i</a:t>
            </a:r>
            <a:r>
              <a:rPr lang="el-GR" sz="1800" dirty="0">
                <a:effectLst/>
                <a:latin typeface="Garamond" pitchFamily="18" charset="0"/>
                <a:cs typeface="Arial" pitchFamily="34" charset="0"/>
              </a:rPr>
              <a:t>β</a:t>
            </a:r>
            <a:r>
              <a:rPr lang="en-US" sz="1800" dirty="0">
                <a:effectLst/>
                <a:latin typeface="Garamond" pitchFamily="18" charset="0"/>
                <a:cs typeface="Arial" pitchFamily="34" charset="0"/>
              </a:rPr>
              <a:t>+v</a:t>
            </a:r>
            <a:r>
              <a:rPr lang="en-US" sz="1800" baseline="-25000" dirty="0">
                <a:effectLst/>
                <a:latin typeface="Garamond" pitchFamily="18" charset="0"/>
                <a:cs typeface="Arial" pitchFamily="34" charset="0"/>
              </a:rPr>
              <a:t>i</a:t>
            </a:r>
            <a:r>
              <a:rPr lang="en-US" sz="1800" dirty="0">
                <a:effectLst/>
                <a:latin typeface="Garamond" pitchFamily="18" charset="0"/>
                <a:cs typeface="Arial" pitchFamily="34" charset="0"/>
              </a:rPr>
              <a:t>)</a:t>
            </a:r>
            <a:endParaRPr lang="el-GR" sz="1800" dirty="0">
              <a:effectLst/>
              <a:latin typeface="Garamond" pitchFamily="18" charset="0"/>
              <a:cs typeface="Arial" pitchFamily="34" charset="0"/>
            </a:endParaRPr>
          </a:p>
        </p:txBody>
      </p:sp>
    </p:spTree>
  </p:cSld>
  <p:clrMapOvr>
    <a:masterClrMapping/>
  </p:clrMapOvr>
  <p:transition>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5" name="4 CuadroTexto"/>
          <p:cNvSpPr txBox="1"/>
          <p:nvPr/>
        </p:nvSpPr>
        <p:spPr>
          <a:xfrm>
            <a:off x="214282" y="500042"/>
            <a:ext cx="8358246" cy="1200329"/>
          </a:xfrm>
          <a:prstGeom prst="rect">
            <a:avLst/>
          </a:prstGeom>
          <a:noFill/>
        </p:spPr>
        <p:txBody>
          <a:bodyPr wrap="square" rtlCol="0">
            <a:spAutoFit/>
          </a:bodyPr>
          <a:lstStyle/>
          <a:p>
            <a:pPr algn="just"/>
            <a:r>
              <a:rPr lang="es-ES" sz="2400" dirty="0" smtClean="0">
                <a:latin typeface="Garamond" pitchFamily="18" charset="0"/>
              </a:rPr>
              <a:t>La clave en el análisis de fronteras estocásticas es que el residuo incluye tanto un componente aleatorio como de ineficiencia.</a:t>
            </a:r>
          </a:p>
          <a:p>
            <a:pPr algn="just"/>
            <a:r>
              <a:rPr lang="es-ES" sz="2400" dirty="0" smtClean="0">
                <a:latin typeface="Garamond" pitchFamily="18" charset="0"/>
              </a:rPr>
              <a:t>	</a:t>
            </a:r>
            <a:r>
              <a:rPr lang="es-ES" sz="2400" dirty="0" smtClean="0"/>
              <a:t> </a:t>
            </a:r>
            <a:r>
              <a:rPr lang="es-ES" sz="2400" dirty="0" err="1" smtClean="0">
                <a:latin typeface="Garamond" pitchFamily="18" charset="0"/>
              </a:rPr>
              <a:t>ε</a:t>
            </a:r>
            <a:r>
              <a:rPr lang="es-ES" sz="2000" dirty="0" err="1" smtClean="0">
                <a:latin typeface="Garamond" pitchFamily="18" charset="0"/>
              </a:rPr>
              <a:t>i</a:t>
            </a:r>
            <a:r>
              <a:rPr lang="es-ES" sz="2400" dirty="0" smtClean="0">
                <a:latin typeface="Garamond" pitchFamily="18" charset="0"/>
              </a:rPr>
              <a:t>=</a:t>
            </a:r>
            <a:r>
              <a:rPr lang="es-ES" sz="2400" dirty="0" err="1" smtClean="0">
                <a:latin typeface="Garamond" pitchFamily="18" charset="0"/>
              </a:rPr>
              <a:t>v</a:t>
            </a:r>
            <a:r>
              <a:rPr lang="es-ES" sz="2000" dirty="0" err="1" smtClean="0">
                <a:latin typeface="Garamond" pitchFamily="18" charset="0"/>
              </a:rPr>
              <a:t>i</a:t>
            </a:r>
            <a:r>
              <a:rPr lang="es-ES" sz="2400" dirty="0" err="1" smtClean="0">
                <a:latin typeface="Garamond" pitchFamily="18" charset="0"/>
              </a:rPr>
              <a:t>+u</a:t>
            </a:r>
            <a:r>
              <a:rPr lang="es-ES" sz="2000" dirty="0" err="1" smtClean="0">
                <a:latin typeface="Garamond" pitchFamily="18" charset="0"/>
              </a:rPr>
              <a:t>i</a:t>
            </a:r>
            <a:r>
              <a:rPr lang="es-ES" sz="2000" dirty="0" smtClean="0">
                <a:latin typeface="Garamond" pitchFamily="18" charset="0"/>
              </a:rPr>
              <a:t>, 		</a:t>
            </a:r>
            <a:r>
              <a:rPr lang="es-ES" sz="2000" dirty="0" err="1" smtClean="0">
                <a:latin typeface="Garamond" pitchFamily="18" charset="0"/>
              </a:rPr>
              <a:t>cov</a:t>
            </a:r>
            <a:r>
              <a:rPr lang="es-ES" sz="2000" dirty="0" smtClean="0">
                <a:latin typeface="Garamond" pitchFamily="18" charset="0"/>
              </a:rPr>
              <a:t>(vi, </a:t>
            </a:r>
            <a:r>
              <a:rPr lang="es-ES" sz="2000" dirty="0" err="1" smtClean="0">
                <a:latin typeface="Garamond" pitchFamily="18" charset="0"/>
              </a:rPr>
              <a:t>ui</a:t>
            </a:r>
            <a:r>
              <a:rPr lang="es-ES" sz="2000" dirty="0" smtClean="0">
                <a:latin typeface="Garamond" pitchFamily="18" charset="0"/>
              </a:rPr>
              <a:t>)=0</a:t>
            </a:r>
            <a:r>
              <a:rPr lang="es-ES" sz="2400" dirty="0" smtClean="0">
                <a:latin typeface="Garamond" pitchFamily="18" charset="0"/>
              </a:rPr>
              <a:t>	 </a:t>
            </a:r>
            <a:endParaRPr lang="es-ES" sz="2400" dirty="0">
              <a:latin typeface="Garamond" pitchFamily="18" charset="0"/>
            </a:endParaRPr>
          </a:p>
        </p:txBody>
      </p:sp>
      <p:sp>
        <p:nvSpPr>
          <p:cNvPr id="6" name="5 CuadroTexto"/>
          <p:cNvSpPr txBox="1"/>
          <p:nvPr/>
        </p:nvSpPr>
        <p:spPr>
          <a:xfrm>
            <a:off x="500034" y="2214554"/>
            <a:ext cx="3000396" cy="2062103"/>
          </a:xfrm>
          <a:prstGeom prst="rect">
            <a:avLst/>
          </a:prstGeom>
          <a:noFill/>
        </p:spPr>
        <p:txBody>
          <a:bodyPr wrap="square" rtlCol="0">
            <a:spAutoFit/>
          </a:bodyPr>
          <a:lstStyle/>
          <a:p>
            <a:r>
              <a:rPr lang="es-ES" sz="1600" b="1" dirty="0" smtClean="0">
                <a:latin typeface="Garamond" pitchFamily="18" charset="0"/>
              </a:rPr>
              <a:t>Componente estocástico (v</a:t>
            </a:r>
            <a:r>
              <a:rPr lang="es-ES" sz="1400" b="1" dirty="0" smtClean="0">
                <a:latin typeface="Garamond" pitchFamily="18" charset="0"/>
              </a:rPr>
              <a:t>i</a:t>
            </a:r>
            <a:r>
              <a:rPr lang="es-ES" sz="1600" b="1" dirty="0" smtClean="0">
                <a:latin typeface="Garamond" pitchFamily="18" charset="0"/>
              </a:rPr>
              <a:t>)</a:t>
            </a:r>
          </a:p>
          <a:p>
            <a:r>
              <a:rPr lang="es-ES" sz="1600" dirty="0" smtClean="0">
                <a:latin typeface="Garamond" pitchFamily="18" charset="0"/>
              </a:rPr>
              <a:t>Por eventos fuera del control de la organización:</a:t>
            </a:r>
          </a:p>
          <a:p>
            <a:pPr lvl="1">
              <a:buFontTx/>
              <a:buChar char="-"/>
            </a:pPr>
            <a:r>
              <a:rPr lang="es-ES" sz="1600" dirty="0" smtClean="0">
                <a:latin typeface="Garamond" pitchFamily="18" charset="0"/>
              </a:rPr>
              <a:t>Condiciones climáticas</a:t>
            </a:r>
          </a:p>
          <a:p>
            <a:pPr lvl="1">
              <a:buFontTx/>
              <a:buChar char="-"/>
            </a:pPr>
            <a:r>
              <a:rPr lang="es-ES" sz="1600" dirty="0" smtClean="0">
                <a:latin typeface="Garamond" pitchFamily="18" charset="0"/>
              </a:rPr>
              <a:t>Fallos en maquinaria</a:t>
            </a:r>
          </a:p>
          <a:p>
            <a:pPr lvl="1">
              <a:buFontTx/>
              <a:buChar char="-"/>
            </a:pPr>
            <a:r>
              <a:rPr lang="es-ES" sz="1600" dirty="0" smtClean="0">
                <a:latin typeface="Garamond" pitchFamily="18" charset="0"/>
              </a:rPr>
              <a:t>Errores en identificación de variables relevantes</a:t>
            </a:r>
          </a:p>
          <a:p>
            <a:pPr lvl="1">
              <a:buFontTx/>
              <a:buChar char="-"/>
            </a:pPr>
            <a:r>
              <a:rPr lang="es-ES" sz="1600" dirty="0" smtClean="0">
                <a:latin typeface="Garamond" pitchFamily="18" charset="0"/>
              </a:rPr>
              <a:t>Azar…..</a:t>
            </a:r>
          </a:p>
        </p:txBody>
      </p:sp>
      <p:sp>
        <p:nvSpPr>
          <p:cNvPr id="7" name="6 CuadroTexto"/>
          <p:cNvSpPr txBox="1"/>
          <p:nvPr/>
        </p:nvSpPr>
        <p:spPr>
          <a:xfrm>
            <a:off x="3786182" y="2285992"/>
            <a:ext cx="3000396" cy="584775"/>
          </a:xfrm>
          <a:prstGeom prst="rect">
            <a:avLst/>
          </a:prstGeom>
          <a:noFill/>
        </p:spPr>
        <p:txBody>
          <a:bodyPr wrap="square" rtlCol="0">
            <a:spAutoFit/>
          </a:bodyPr>
          <a:lstStyle/>
          <a:p>
            <a:r>
              <a:rPr lang="es-ES" sz="1600" b="1" dirty="0" smtClean="0">
                <a:latin typeface="Garamond" pitchFamily="18" charset="0"/>
              </a:rPr>
              <a:t>Componente de ineficiencia (</a:t>
            </a:r>
            <a:r>
              <a:rPr lang="es-ES" sz="1600" b="1" dirty="0" err="1" smtClean="0">
                <a:latin typeface="Garamond" pitchFamily="18" charset="0"/>
              </a:rPr>
              <a:t>u</a:t>
            </a:r>
            <a:r>
              <a:rPr lang="es-ES" sz="1400" b="1" dirty="0" err="1" smtClean="0">
                <a:latin typeface="Garamond" pitchFamily="18" charset="0"/>
              </a:rPr>
              <a:t>i</a:t>
            </a:r>
            <a:r>
              <a:rPr lang="es-ES" sz="1600" b="1" dirty="0" smtClean="0">
                <a:latin typeface="Garamond" pitchFamily="18" charset="0"/>
              </a:rPr>
              <a:t>) </a:t>
            </a:r>
            <a:r>
              <a:rPr lang="es-ES" sz="1600" smtClean="0">
                <a:latin typeface="Garamond" pitchFamily="18" charset="0"/>
              </a:rPr>
              <a:t>NO NEGATIVO</a:t>
            </a:r>
            <a:endParaRPr lang="es-ES" sz="1600" dirty="0" smtClean="0">
              <a:latin typeface="Garamond" pitchFamily="18" charset="0"/>
            </a:endParaRPr>
          </a:p>
        </p:txBody>
      </p:sp>
      <p:cxnSp>
        <p:nvCxnSpPr>
          <p:cNvPr id="9" name="8 Conector recto de flecha"/>
          <p:cNvCxnSpPr/>
          <p:nvPr/>
        </p:nvCxnSpPr>
        <p:spPr>
          <a:xfrm rot="5400000" flipH="1" flipV="1">
            <a:off x="1285852" y="1857364"/>
            <a:ext cx="642942" cy="21431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rot="10800000">
            <a:off x="2285984" y="1500174"/>
            <a:ext cx="2071702" cy="78581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357158" y="4857760"/>
            <a:ext cx="7572428" cy="923330"/>
          </a:xfrm>
          <a:prstGeom prst="rect">
            <a:avLst/>
          </a:prstGeom>
          <a:noFill/>
        </p:spPr>
        <p:txBody>
          <a:bodyPr wrap="square" rtlCol="0">
            <a:spAutoFit/>
          </a:bodyPr>
          <a:lstStyle/>
          <a:p>
            <a:r>
              <a:rPr lang="es-ES" dirty="0" smtClean="0">
                <a:latin typeface="Garamond" pitchFamily="18" charset="0"/>
              </a:rPr>
              <a:t>La frontera estocástica:</a:t>
            </a:r>
          </a:p>
          <a:p>
            <a:pPr marL="342900" indent="-342900">
              <a:buAutoNum type="arabicPeriod"/>
            </a:pPr>
            <a:r>
              <a:rPr lang="es-ES" dirty="0" smtClean="0">
                <a:latin typeface="Garamond" pitchFamily="18" charset="0"/>
              </a:rPr>
              <a:t>NO se corresponde con la línea de mejor ajuste (como en MCO)</a:t>
            </a:r>
          </a:p>
          <a:p>
            <a:pPr marL="342900" indent="-342900">
              <a:buAutoNum type="arabicPeriod"/>
            </a:pPr>
            <a:r>
              <a:rPr lang="es-ES" dirty="0" smtClean="0">
                <a:latin typeface="Garamond" pitchFamily="18" charset="0"/>
              </a:rPr>
              <a:t>No pasa necesariamente por el punto más eficiente (como en MCOC)</a:t>
            </a:r>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5" name="4 CuadroTexto"/>
          <p:cNvSpPr txBox="1"/>
          <p:nvPr/>
        </p:nvSpPr>
        <p:spPr>
          <a:xfrm>
            <a:off x="500034" y="1500174"/>
            <a:ext cx="8358246" cy="461665"/>
          </a:xfrm>
          <a:prstGeom prst="rect">
            <a:avLst/>
          </a:prstGeom>
          <a:noFill/>
        </p:spPr>
        <p:txBody>
          <a:bodyPr wrap="square" rtlCol="0">
            <a:spAutoFit/>
          </a:bodyPr>
          <a:lstStyle/>
          <a:p>
            <a:r>
              <a:rPr lang="es-ES" sz="2400" dirty="0" smtClean="0">
                <a:latin typeface="Garamond" pitchFamily="18" charset="0"/>
              </a:rPr>
              <a:t>Muchas gracias por su atención</a:t>
            </a:r>
            <a:endParaRPr lang="es-ES" sz="2400" dirty="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28596" y="357166"/>
            <a:ext cx="8501122" cy="2862322"/>
          </a:xfrm>
          <a:prstGeom prst="rect">
            <a:avLst/>
          </a:prstGeom>
          <a:noFill/>
        </p:spPr>
        <p:txBody>
          <a:bodyPr wrap="square" rtlCol="0">
            <a:spAutoFit/>
          </a:bodyPr>
          <a:lstStyle/>
          <a:p>
            <a:pPr algn="just"/>
            <a:r>
              <a:rPr lang="es-ES" dirty="0" smtClean="0">
                <a:latin typeface="Garamond" pitchFamily="18" charset="0"/>
              </a:rPr>
              <a:t>Eficiencia y productividad son conceptos se utilizan a veces de forma intercambiable aunque no significan la misma cosa. </a:t>
            </a:r>
          </a:p>
          <a:p>
            <a:pPr algn="just"/>
            <a:r>
              <a:rPr lang="es-ES" dirty="0" smtClean="0">
                <a:latin typeface="Garamond" pitchFamily="18" charset="0"/>
              </a:rPr>
              <a:t>La productividad es el ratio entre el valor de algún o todos los outputs que produce una organización con respecto al valor de algún o todos los inputs utilizados en la producción. La eficiencia compara lo que se produce o consume con la producción o consumo óptimos.</a:t>
            </a:r>
          </a:p>
          <a:p>
            <a:pPr algn="just"/>
            <a:endParaRPr lang="es-ES" dirty="0" smtClean="0">
              <a:latin typeface="Garamond" pitchFamily="18" charset="0"/>
            </a:endParaRPr>
          </a:p>
          <a:p>
            <a:pPr algn="just"/>
            <a:r>
              <a:rPr lang="es-ES" dirty="0" smtClean="0">
                <a:latin typeface="Garamond" pitchFamily="18" charset="0"/>
              </a:rPr>
              <a:t>El caso más sencillo implica una producción con un solo input y un solo output</a:t>
            </a:r>
          </a:p>
          <a:p>
            <a:pPr algn="just"/>
            <a:endParaRPr lang="es-ES" dirty="0" smtClean="0">
              <a:latin typeface="Garamond" pitchFamily="18" charset="0"/>
            </a:endParaRPr>
          </a:p>
          <a:p>
            <a:pPr algn="just"/>
            <a:endParaRPr lang="es-ES" dirty="0" smtClean="0">
              <a:latin typeface="Garamond" pitchFamily="18" charset="0"/>
            </a:endParaRPr>
          </a:p>
          <a:p>
            <a:pPr algn="just"/>
            <a:endParaRPr lang="es-ES" dirty="0">
              <a:latin typeface="Garamond" pitchFamily="18" charset="0"/>
            </a:endParaRPr>
          </a:p>
        </p:txBody>
      </p:sp>
      <p:cxnSp>
        <p:nvCxnSpPr>
          <p:cNvPr id="4" name="3 Conector recto"/>
          <p:cNvCxnSpPr/>
          <p:nvPr/>
        </p:nvCxnSpPr>
        <p:spPr>
          <a:xfrm rot="5400000">
            <a:off x="321439" y="4107661"/>
            <a:ext cx="335758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2000232" y="5786454"/>
            <a:ext cx="4357718" cy="1588"/>
          </a:xfrm>
          <a:prstGeom prst="line">
            <a:avLst/>
          </a:prstGeom>
        </p:spPr>
        <p:style>
          <a:lnRef idx="1">
            <a:schemeClr val="accent1"/>
          </a:lnRef>
          <a:fillRef idx="0">
            <a:schemeClr val="accent1"/>
          </a:fillRef>
          <a:effectRef idx="0">
            <a:schemeClr val="accent1"/>
          </a:effectRef>
          <a:fontRef idx="minor">
            <a:schemeClr val="tx1"/>
          </a:fontRef>
        </p:style>
      </p:cxnSp>
      <p:sp>
        <p:nvSpPr>
          <p:cNvPr id="7" name="6 Forma libre"/>
          <p:cNvSpPr/>
          <p:nvPr/>
        </p:nvSpPr>
        <p:spPr>
          <a:xfrm>
            <a:off x="2013527" y="3608339"/>
            <a:ext cx="4091709" cy="2192097"/>
          </a:xfrm>
          <a:custGeom>
            <a:avLst/>
            <a:gdLst>
              <a:gd name="connsiteX0" fmla="*/ 0 w 4091709"/>
              <a:gd name="connsiteY0" fmla="*/ 2192097 h 2192097"/>
              <a:gd name="connsiteX1" fmla="*/ 618837 w 4091709"/>
              <a:gd name="connsiteY1" fmla="*/ 2072025 h 2192097"/>
              <a:gd name="connsiteX2" fmla="*/ 1311564 w 4091709"/>
              <a:gd name="connsiteY2" fmla="*/ 1887297 h 2192097"/>
              <a:gd name="connsiteX3" fmla="*/ 1902691 w 4091709"/>
              <a:gd name="connsiteY3" fmla="*/ 1065261 h 2192097"/>
              <a:gd name="connsiteX4" fmla="*/ 2272146 w 4091709"/>
              <a:gd name="connsiteY4" fmla="*/ 557261 h 2192097"/>
              <a:gd name="connsiteX5" fmla="*/ 2724728 w 4091709"/>
              <a:gd name="connsiteY5" fmla="*/ 187806 h 2192097"/>
              <a:gd name="connsiteX6" fmla="*/ 3288146 w 4091709"/>
              <a:gd name="connsiteY6" fmla="*/ 30788 h 2192097"/>
              <a:gd name="connsiteX7" fmla="*/ 4091709 w 4091709"/>
              <a:gd name="connsiteY7" fmla="*/ 3079 h 2192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91709" h="2192097">
                <a:moveTo>
                  <a:pt x="0" y="2192097"/>
                </a:moveTo>
                <a:cubicBezTo>
                  <a:pt x="200121" y="2157461"/>
                  <a:pt x="400243" y="2122825"/>
                  <a:pt x="618837" y="2072025"/>
                </a:cubicBezTo>
                <a:cubicBezTo>
                  <a:pt x="837431" y="2021225"/>
                  <a:pt x="1097588" y="2055091"/>
                  <a:pt x="1311564" y="1887297"/>
                </a:cubicBezTo>
                <a:cubicBezTo>
                  <a:pt x="1525540" y="1719503"/>
                  <a:pt x="1902691" y="1065261"/>
                  <a:pt x="1902691" y="1065261"/>
                </a:cubicBezTo>
                <a:cubicBezTo>
                  <a:pt x="2062788" y="843588"/>
                  <a:pt x="2135140" y="703503"/>
                  <a:pt x="2272146" y="557261"/>
                </a:cubicBezTo>
                <a:cubicBezTo>
                  <a:pt x="2409152" y="411019"/>
                  <a:pt x="2555395" y="275551"/>
                  <a:pt x="2724728" y="187806"/>
                </a:cubicBezTo>
                <a:cubicBezTo>
                  <a:pt x="2894061" y="100061"/>
                  <a:pt x="3060316" y="61576"/>
                  <a:pt x="3288146" y="30788"/>
                </a:cubicBezTo>
                <a:cubicBezTo>
                  <a:pt x="3515976" y="0"/>
                  <a:pt x="3803842" y="1539"/>
                  <a:pt x="4091709" y="3079"/>
                </a:cubicBezTo>
              </a:path>
            </a:pathLst>
          </a:cu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es-ES"/>
          </a:p>
        </p:txBody>
      </p:sp>
      <p:cxnSp>
        <p:nvCxnSpPr>
          <p:cNvPr id="9" name="8 Conector recto"/>
          <p:cNvCxnSpPr/>
          <p:nvPr/>
        </p:nvCxnSpPr>
        <p:spPr>
          <a:xfrm flipV="1">
            <a:off x="2000232" y="2928934"/>
            <a:ext cx="3929090" cy="2857520"/>
          </a:xfrm>
          <a:prstGeom prst="line">
            <a:avLst/>
          </a:prstGeom>
        </p:spPr>
        <p:style>
          <a:lnRef idx="3">
            <a:schemeClr val="accent2"/>
          </a:lnRef>
          <a:fillRef idx="0">
            <a:schemeClr val="accent2"/>
          </a:fillRef>
          <a:effectRef idx="2">
            <a:schemeClr val="accent2"/>
          </a:effectRef>
          <a:fontRef idx="minor">
            <a:schemeClr val="tx1"/>
          </a:fontRef>
        </p:style>
      </p:cxnSp>
      <p:sp>
        <p:nvSpPr>
          <p:cNvPr id="10" name="9 CuadroTexto"/>
          <p:cNvSpPr txBox="1"/>
          <p:nvPr/>
        </p:nvSpPr>
        <p:spPr>
          <a:xfrm>
            <a:off x="6143636" y="5429264"/>
            <a:ext cx="1285884" cy="369332"/>
          </a:xfrm>
          <a:prstGeom prst="rect">
            <a:avLst/>
          </a:prstGeom>
          <a:noFill/>
        </p:spPr>
        <p:txBody>
          <a:bodyPr wrap="square" rtlCol="0">
            <a:spAutoFit/>
          </a:bodyPr>
          <a:lstStyle/>
          <a:p>
            <a:r>
              <a:rPr lang="es-ES" dirty="0" smtClean="0">
                <a:latin typeface="Garamond" pitchFamily="18" charset="0"/>
              </a:rPr>
              <a:t>Input</a:t>
            </a:r>
            <a:endParaRPr lang="es-ES" dirty="0">
              <a:latin typeface="Garamond" pitchFamily="18" charset="0"/>
            </a:endParaRPr>
          </a:p>
        </p:txBody>
      </p:sp>
      <p:sp>
        <p:nvSpPr>
          <p:cNvPr id="11" name="10 CuadroTexto"/>
          <p:cNvSpPr txBox="1"/>
          <p:nvPr/>
        </p:nvSpPr>
        <p:spPr>
          <a:xfrm>
            <a:off x="1214414" y="2571744"/>
            <a:ext cx="1285884" cy="369332"/>
          </a:xfrm>
          <a:prstGeom prst="rect">
            <a:avLst/>
          </a:prstGeom>
          <a:noFill/>
        </p:spPr>
        <p:txBody>
          <a:bodyPr wrap="square" rtlCol="0">
            <a:spAutoFit/>
          </a:bodyPr>
          <a:lstStyle/>
          <a:p>
            <a:r>
              <a:rPr lang="es-ES" dirty="0" smtClean="0">
                <a:latin typeface="Garamond" pitchFamily="18" charset="0"/>
              </a:rPr>
              <a:t>Output</a:t>
            </a:r>
            <a:endParaRPr lang="es-ES" dirty="0">
              <a:latin typeface="Garamond" pitchFamily="18" charset="0"/>
            </a:endParaRPr>
          </a:p>
        </p:txBody>
      </p:sp>
      <p:cxnSp>
        <p:nvCxnSpPr>
          <p:cNvPr id="13" name="12 Conector recto"/>
          <p:cNvCxnSpPr>
            <a:stCxn id="7" idx="5"/>
          </p:cNvCxnSpPr>
          <p:nvPr/>
        </p:nvCxnSpPr>
        <p:spPr>
          <a:xfrm flipH="1">
            <a:off x="4714876" y="3796145"/>
            <a:ext cx="23380" cy="1990309"/>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5" name="14 Conector recto"/>
          <p:cNvCxnSpPr>
            <a:stCxn id="7" idx="5"/>
          </p:cNvCxnSpPr>
          <p:nvPr/>
        </p:nvCxnSpPr>
        <p:spPr>
          <a:xfrm flipH="1" flipV="1">
            <a:off x="2000232" y="3786190"/>
            <a:ext cx="2738024" cy="9955"/>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rot="10800000">
            <a:off x="2000232" y="4929198"/>
            <a:ext cx="2714644"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8" name="17 CuadroTexto"/>
          <p:cNvSpPr txBox="1"/>
          <p:nvPr/>
        </p:nvSpPr>
        <p:spPr>
          <a:xfrm>
            <a:off x="6143636" y="3214686"/>
            <a:ext cx="1714512" cy="584775"/>
          </a:xfrm>
          <a:prstGeom prst="rect">
            <a:avLst/>
          </a:prstGeom>
          <a:noFill/>
        </p:spPr>
        <p:txBody>
          <a:bodyPr wrap="square" rtlCol="0">
            <a:spAutoFit/>
          </a:bodyPr>
          <a:lstStyle/>
          <a:p>
            <a:r>
              <a:rPr lang="es-ES" sz="1600" dirty="0" smtClean="0">
                <a:latin typeface="Garamond" pitchFamily="18" charset="0"/>
              </a:rPr>
              <a:t>Rendimientos variables</a:t>
            </a:r>
            <a:endParaRPr lang="es-ES" sz="1600" dirty="0">
              <a:latin typeface="Garamond" pitchFamily="18" charset="0"/>
            </a:endParaRPr>
          </a:p>
        </p:txBody>
      </p:sp>
      <p:sp>
        <p:nvSpPr>
          <p:cNvPr id="19" name="18 CuadroTexto"/>
          <p:cNvSpPr txBox="1"/>
          <p:nvPr/>
        </p:nvSpPr>
        <p:spPr>
          <a:xfrm>
            <a:off x="5929322" y="2428868"/>
            <a:ext cx="1714512" cy="584775"/>
          </a:xfrm>
          <a:prstGeom prst="rect">
            <a:avLst/>
          </a:prstGeom>
          <a:noFill/>
        </p:spPr>
        <p:txBody>
          <a:bodyPr wrap="square" rtlCol="0">
            <a:spAutoFit/>
          </a:bodyPr>
          <a:lstStyle/>
          <a:p>
            <a:r>
              <a:rPr lang="es-ES" sz="1600" dirty="0" smtClean="0">
                <a:latin typeface="Garamond" pitchFamily="18" charset="0"/>
              </a:rPr>
              <a:t>Rendimientos constantes</a:t>
            </a:r>
            <a:endParaRPr lang="es-ES" sz="1600" dirty="0">
              <a:latin typeface="Garamond" pitchFamily="18" charset="0"/>
            </a:endParaRPr>
          </a:p>
        </p:txBody>
      </p:sp>
      <p:sp>
        <p:nvSpPr>
          <p:cNvPr id="20" name="19 CuadroTexto"/>
          <p:cNvSpPr txBox="1"/>
          <p:nvPr/>
        </p:nvSpPr>
        <p:spPr>
          <a:xfrm>
            <a:off x="4572000" y="5857892"/>
            <a:ext cx="785818" cy="369332"/>
          </a:xfrm>
          <a:prstGeom prst="rect">
            <a:avLst/>
          </a:prstGeom>
          <a:noFill/>
        </p:spPr>
        <p:txBody>
          <a:bodyPr wrap="square" rtlCol="0">
            <a:spAutoFit/>
          </a:bodyPr>
          <a:lstStyle/>
          <a:p>
            <a:r>
              <a:rPr lang="es-ES" dirty="0" smtClean="0">
                <a:latin typeface="Garamond" pitchFamily="18" charset="0"/>
              </a:rPr>
              <a:t>X0</a:t>
            </a:r>
            <a:endParaRPr lang="es-ES" dirty="0">
              <a:latin typeface="Garamond" pitchFamily="18" charset="0"/>
            </a:endParaRPr>
          </a:p>
        </p:txBody>
      </p:sp>
      <p:sp>
        <p:nvSpPr>
          <p:cNvPr id="21" name="20 CuadroTexto"/>
          <p:cNvSpPr txBox="1"/>
          <p:nvPr/>
        </p:nvSpPr>
        <p:spPr>
          <a:xfrm>
            <a:off x="4643438" y="4857760"/>
            <a:ext cx="714380" cy="369332"/>
          </a:xfrm>
          <a:prstGeom prst="rect">
            <a:avLst/>
          </a:prstGeom>
          <a:noFill/>
        </p:spPr>
        <p:txBody>
          <a:bodyPr wrap="square" rtlCol="0">
            <a:spAutoFit/>
          </a:bodyPr>
          <a:lstStyle/>
          <a:p>
            <a:r>
              <a:rPr lang="es-ES" dirty="0" smtClean="0">
                <a:latin typeface="Garamond" pitchFamily="18" charset="0"/>
              </a:rPr>
              <a:t>P0</a:t>
            </a:r>
            <a:endParaRPr lang="es-ES" dirty="0">
              <a:latin typeface="Garamond" pitchFamily="18" charset="0"/>
            </a:endParaRPr>
          </a:p>
        </p:txBody>
      </p:sp>
      <p:sp>
        <p:nvSpPr>
          <p:cNvPr id="22" name="21 CuadroTexto"/>
          <p:cNvSpPr txBox="1"/>
          <p:nvPr/>
        </p:nvSpPr>
        <p:spPr>
          <a:xfrm>
            <a:off x="4714876" y="3429000"/>
            <a:ext cx="642942" cy="369332"/>
          </a:xfrm>
          <a:prstGeom prst="rect">
            <a:avLst/>
          </a:prstGeom>
          <a:noFill/>
        </p:spPr>
        <p:txBody>
          <a:bodyPr wrap="square" rtlCol="0">
            <a:spAutoFit/>
          </a:bodyPr>
          <a:lstStyle/>
          <a:p>
            <a:r>
              <a:rPr lang="es-ES" dirty="0" smtClean="0">
                <a:latin typeface="Garamond" pitchFamily="18" charset="0"/>
              </a:rPr>
              <a:t>P0*</a:t>
            </a:r>
            <a:endParaRPr lang="es-ES" dirty="0">
              <a:latin typeface="Garamond" pitchFamily="18" charset="0"/>
            </a:endParaRPr>
          </a:p>
        </p:txBody>
      </p:sp>
      <p:sp>
        <p:nvSpPr>
          <p:cNvPr id="23" name="22 CuadroTexto"/>
          <p:cNvSpPr txBox="1"/>
          <p:nvPr/>
        </p:nvSpPr>
        <p:spPr>
          <a:xfrm>
            <a:off x="5572132" y="4071942"/>
            <a:ext cx="3286148" cy="923330"/>
          </a:xfrm>
          <a:prstGeom prst="rect">
            <a:avLst/>
          </a:prstGeom>
          <a:noFill/>
        </p:spPr>
        <p:txBody>
          <a:bodyPr wrap="square" rtlCol="0">
            <a:spAutoFit/>
          </a:bodyPr>
          <a:lstStyle/>
          <a:p>
            <a:r>
              <a:rPr lang="es-ES" dirty="0" smtClean="0">
                <a:latin typeface="Garamond" pitchFamily="18" charset="0"/>
              </a:rPr>
              <a:t>Medida de eficiencia: comparación ente lo que ocurre y lo que debería ocurrir: X0P0/X0P0*</a:t>
            </a:r>
            <a:endParaRPr lang="es-ES" dirty="0">
              <a:latin typeface="Garamond"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357158" y="428604"/>
            <a:ext cx="8429684" cy="923330"/>
          </a:xfrm>
          <a:prstGeom prst="rect">
            <a:avLst/>
          </a:prstGeom>
          <a:noFill/>
        </p:spPr>
        <p:txBody>
          <a:bodyPr wrap="square" rtlCol="0">
            <a:spAutoFit/>
          </a:bodyPr>
          <a:lstStyle/>
          <a:p>
            <a:r>
              <a:rPr lang="es-ES" dirty="0" smtClean="0">
                <a:latin typeface="Garamond" pitchFamily="18" charset="0"/>
              </a:rPr>
              <a:t>Antes de definir lo que es la eficiencia, es conveniente recordar algunos conceptos, como FPP (Frontera de Posibilidades de Producción). Si contamos con un solo factor productivo, trabajo (L= </a:t>
            </a:r>
            <a:r>
              <a:rPr lang="es-ES" dirty="0" err="1" smtClean="0">
                <a:latin typeface="Garamond" pitchFamily="18" charset="0"/>
              </a:rPr>
              <a:t>Lx+Ly</a:t>
            </a:r>
            <a:r>
              <a:rPr lang="es-ES" dirty="0" smtClean="0">
                <a:latin typeface="Garamond" pitchFamily="18" charset="0"/>
              </a:rPr>
              <a:t>) para producir dos bienes, X o Y. La frontera se grafica como:</a:t>
            </a:r>
            <a:endParaRPr lang="es-ES" dirty="0">
              <a:latin typeface="Garamond" pitchFamily="18" charset="0"/>
            </a:endParaRPr>
          </a:p>
        </p:txBody>
      </p:sp>
      <p:cxnSp>
        <p:nvCxnSpPr>
          <p:cNvPr id="8" name="7 Conector recto"/>
          <p:cNvCxnSpPr/>
          <p:nvPr/>
        </p:nvCxnSpPr>
        <p:spPr>
          <a:xfrm rot="5400000">
            <a:off x="-35751" y="3321843"/>
            <a:ext cx="335758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12 Forma libre"/>
          <p:cNvSpPr/>
          <p:nvPr/>
        </p:nvSpPr>
        <p:spPr>
          <a:xfrm>
            <a:off x="1653309" y="2179782"/>
            <a:ext cx="2364509" cy="2826327"/>
          </a:xfrm>
          <a:custGeom>
            <a:avLst/>
            <a:gdLst>
              <a:gd name="connsiteX0" fmla="*/ 0 w 2364509"/>
              <a:gd name="connsiteY0" fmla="*/ 0 h 2826327"/>
              <a:gd name="connsiteX1" fmla="*/ 369455 w 2364509"/>
              <a:gd name="connsiteY1" fmla="*/ 18473 h 2826327"/>
              <a:gd name="connsiteX2" fmla="*/ 849746 w 2364509"/>
              <a:gd name="connsiteY2" fmla="*/ 110836 h 2826327"/>
              <a:gd name="connsiteX3" fmla="*/ 1477818 w 2364509"/>
              <a:gd name="connsiteY3" fmla="*/ 489527 h 2826327"/>
              <a:gd name="connsiteX4" fmla="*/ 1893455 w 2364509"/>
              <a:gd name="connsiteY4" fmla="*/ 1099127 h 2826327"/>
              <a:gd name="connsiteX5" fmla="*/ 2216727 w 2364509"/>
              <a:gd name="connsiteY5" fmla="*/ 2004291 h 2826327"/>
              <a:gd name="connsiteX6" fmla="*/ 2364509 w 2364509"/>
              <a:gd name="connsiteY6" fmla="*/ 2826327 h 282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64509" h="2826327">
                <a:moveTo>
                  <a:pt x="0" y="0"/>
                </a:moveTo>
                <a:cubicBezTo>
                  <a:pt x="113915" y="0"/>
                  <a:pt x="227831" y="0"/>
                  <a:pt x="369455" y="18473"/>
                </a:cubicBezTo>
                <a:cubicBezTo>
                  <a:pt x="511079" y="36946"/>
                  <a:pt x="665019" y="32327"/>
                  <a:pt x="849746" y="110836"/>
                </a:cubicBezTo>
                <a:cubicBezTo>
                  <a:pt x="1034473" y="189345"/>
                  <a:pt x="1303867" y="324812"/>
                  <a:pt x="1477818" y="489527"/>
                </a:cubicBezTo>
                <a:cubicBezTo>
                  <a:pt x="1651770" y="654242"/>
                  <a:pt x="1770304" y="846666"/>
                  <a:pt x="1893455" y="1099127"/>
                </a:cubicBezTo>
                <a:cubicBezTo>
                  <a:pt x="2016606" y="1351588"/>
                  <a:pt x="2138218" y="1716424"/>
                  <a:pt x="2216727" y="2004291"/>
                </a:cubicBezTo>
                <a:cubicBezTo>
                  <a:pt x="2295236" y="2292158"/>
                  <a:pt x="2329872" y="2559242"/>
                  <a:pt x="2364509" y="2826327"/>
                </a:cubicBezTo>
              </a:path>
            </a:pathLst>
          </a:cu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s-ES"/>
          </a:p>
        </p:txBody>
      </p:sp>
      <p:sp>
        <p:nvSpPr>
          <p:cNvPr id="14" name="13 CuadroTexto"/>
          <p:cNvSpPr txBox="1"/>
          <p:nvPr/>
        </p:nvSpPr>
        <p:spPr>
          <a:xfrm>
            <a:off x="1214414" y="1643050"/>
            <a:ext cx="571504" cy="369332"/>
          </a:xfrm>
          <a:prstGeom prst="rect">
            <a:avLst/>
          </a:prstGeom>
          <a:noFill/>
        </p:spPr>
        <p:txBody>
          <a:bodyPr wrap="square" rtlCol="0">
            <a:spAutoFit/>
          </a:bodyPr>
          <a:lstStyle/>
          <a:p>
            <a:r>
              <a:rPr lang="es-ES" dirty="0" smtClean="0">
                <a:latin typeface="Garamond" pitchFamily="18" charset="0"/>
              </a:rPr>
              <a:t>Y</a:t>
            </a:r>
            <a:endParaRPr lang="es-ES" dirty="0">
              <a:latin typeface="Garamond" pitchFamily="18" charset="0"/>
            </a:endParaRPr>
          </a:p>
        </p:txBody>
      </p:sp>
      <p:sp>
        <p:nvSpPr>
          <p:cNvPr id="15" name="14 CuadroTexto"/>
          <p:cNvSpPr txBox="1"/>
          <p:nvPr/>
        </p:nvSpPr>
        <p:spPr>
          <a:xfrm>
            <a:off x="4572000" y="4643446"/>
            <a:ext cx="344966" cy="369332"/>
          </a:xfrm>
          <a:prstGeom prst="rect">
            <a:avLst/>
          </a:prstGeom>
          <a:noFill/>
        </p:spPr>
        <p:txBody>
          <a:bodyPr wrap="none" rtlCol="0">
            <a:spAutoFit/>
          </a:bodyPr>
          <a:lstStyle/>
          <a:p>
            <a:r>
              <a:rPr lang="es-ES" dirty="0" smtClean="0">
                <a:latin typeface="Garamond" pitchFamily="18" charset="0"/>
              </a:rPr>
              <a:t>X</a:t>
            </a:r>
            <a:endParaRPr lang="es-ES" dirty="0">
              <a:latin typeface="Garamond" pitchFamily="18" charset="0"/>
            </a:endParaRPr>
          </a:p>
        </p:txBody>
      </p:sp>
      <p:cxnSp>
        <p:nvCxnSpPr>
          <p:cNvPr id="17" name="16 Conector recto"/>
          <p:cNvCxnSpPr>
            <a:endCxn id="15" idx="2"/>
          </p:cNvCxnSpPr>
          <p:nvPr/>
        </p:nvCxnSpPr>
        <p:spPr>
          <a:xfrm>
            <a:off x="1643042" y="5000636"/>
            <a:ext cx="3101441" cy="12142"/>
          </a:xfrm>
          <a:prstGeom prst="line">
            <a:avLst/>
          </a:prstGeom>
        </p:spPr>
        <p:style>
          <a:lnRef idx="1">
            <a:schemeClr val="accent1"/>
          </a:lnRef>
          <a:fillRef idx="0">
            <a:schemeClr val="accent1"/>
          </a:fillRef>
          <a:effectRef idx="0">
            <a:schemeClr val="accent1"/>
          </a:effectRef>
          <a:fontRef idx="minor">
            <a:schemeClr val="tx1"/>
          </a:fontRef>
        </p:style>
      </p:cxnSp>
      <p:sp>
        <p:nvSpPr>
          <p:cNvPr id="18" name="17 CuadroTexto"/>
          <p:cNvSpPr txBox="1"/>
          <p:nvPr/>
        </p:nvSpPr>
        <p:spPr>
          <a:xfrm>
            <a:off x="3214678" y="2143116"/>
            <a:ext cx="1928826" cy="369332"/>
          </a:xfrm>
          <a:prstGeom prst="rect">
            <a:avLst/>
          </a:prstGeom>
          <a:noFill/>
        </p:spPr>
        <p:txBody>
          <a:bodyPr wrap="square" rtlCol="0">
            <a:spAutoFit/>
          </a:bodyPr>
          <a:lstStyle/>
          <a:p>
            <a:r>
              <a:rPr lang="es-ES" dirty="0" smtClean="0">
                <a:latin typeface="Garamond" pitchFamily="18" charset="0"/>
              </a:rPr>
              <a:t>Ineficiente</a:t>
            </a:r>
            <a:endParaRPr lang="es-ES" dirty="0">
              <a:latin typeface="Garamond" pitchFamily="18" charset="0"/>
            </a:endParaRPr>
          </a:p>
        </p:txBody>
      </p:sp>
      <p:sp>
        <p:nvSpPr>
          <p:cNvPr id="19" name="18 CuadroTexto"/>
          <p:cNvSpPr txBox="1"/>
          <p:nvPr/>
        </p:nvSpPr>
        <p:spPr>
          <a:xfrm>
            <a:off x="1785918" y="3786190"/>
            <a:ext cx="1857388" cy="369332"/>
          </a:xfrm>
          <a:prstGeom prst="rect">
            <a:avLst/>
          </a:prstGeom>
          <a:noFill/>
        </p:spPr>
        <p:txBody>
          <a:bodyPr wrap="square" rtlCol="0">
            <a:spAutoFit/>
          </a:bodyPr>
          <a:lstStyle/>
          <a:p>
            <a:r>
              <a:rPr lang="es-ES" dirty="0" smtClean="0">
                <a:latin typeface="Garamond" pitchFamily="18" charset="0"/>
              </a:rPr>
              <a:t>Inalcanzable</a:t>
            </a:r>
            <a:endParaRPr lang="es-ES" dirty="0">
              <a:latin typeface="Garamond" pitchFamily="18" charset="0"/>
            </a:endParaRPr>
          </a:p>
        </p:txBody>
      </p:sp>
      <p:sp>
        <p:nvSpPr>
          <p:cNvPr id="20" name="19 CuadroTexto"/>
          <p:cNvSpPr txBox="1"/>
          <p:nvPr/>
        </p:nvSpPr>
        <p:spPr>
          <a:xfrm>
            <a:off x="5214942" y="1643050"/>
            <a:ext cx="3429024" cy="1200329"/>
          </a:xfrm>
          <a:prstGeom prst="rect">
            <a:avLst/>
          </a:prstGeom>
          <a:noFill/>
        </p:spPr>
        <p:txBody>
          <a:bodyPr wrap="square" rtlCol="0">
            <a:spAutoFit/>
          </a:bodyPr>
          <a:lstStyle/>
          <a:p>
            <a:r>
              <a:rPr lang="es-ES" dirty="0" smtClean="0">
                <a:latin typeface="Garamond" pitchFamily="18" charset="0"/>
              </a:rPr>
              <a:t>Implícitamente hemos asumido </a:t>
            </a:r>
          </a:p>
          <a:p>
            <a:r>
              <a:rPr lang="es-ES" dirty="0" smtClean="0">
                <a:latin typeface="Garamond" pitchFamily="18" charset="0"/>
              </a:rPr>
              <a:t>que la productividad del trabajo es decreciente en la producción de X e Y, y por eso la FPP es convexa </a:t>
            </a:r>
            <a:endParaRPr lang="es-ES" dirty="0">
              <a:latin typeface="Garamond" pitchFamily="18" charset="0"/>
            </a:endParaRPr>
          </a:p>
        </p:txBody>
      </p:sp>
      <p:cxnSp>
        <p:nvCxnSpPr>
          <p:cNvPr id="22" name="21 Conector recto"/>
          <p:cNvCxnSpPr/>
          <p:nvPr/>
        </p:nvCxnSpPr>
        <p:spPr>
          <a:xfrm rot="5400000">
            <a:off x="4857752" y="4000504"/>
            <a:ext cx="18573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23 Conector recto"/>
          <p:cNvCxnSpPr/>
          <p:nvPr/>
        </p:nvCxnSpPr>
        <p:spPr>
          <a:xfrm>
            <a:off x="5786446" y="4929198"/>
            <a:ext cx="178595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24 CuadroTexto"/>
          <p:cNvSpPr txBox="1"/>
          <p:nvPr/>
        </p:nvSpPr>
        <p:spPr>
          <a:xfrm>
            <a:off x="5357818" y="3143248"/>
            <a:ext cx="428628" cy="369332"/>
          </a:xfrm>
          <a:prstGeom prst="rect">
            <a:avLst/>
          </a:prstGeom>
          <a:noFill/>
        </p:spPr>
        <p:txBody>
          <a:bodyPr wrap="square" rtlCol="0">
            <a:spAutoFit/>
          </a:bodyPr>
          <a:lstStyle/>
          <a:p>
            <a:r>
              <a:rPr lang="es-ES" dirty="0" smtClean="0">
                <a:latin typeface="Garamond" pitchFamily="18" charset="0"/>
              </a:rPr>
              <a:t>X</a:t>
            </a:r>
            <a:endParaRPr lang="es-ES" dirty="0">
              <a:latin typeface="Garamond" pitchFamily="18" charset="0"/>
            </a:endParaRPr>
          </a:p>
        </p:txBody>
      </p:sp>
      <p:sp>
        <p:nvSpPr>
          <p:cNvPr id="26" name="25 CuadroTexto"/>
          <p:cNvSpPr txBox="1"/>
          <p:nvPr/>
        </p:nvSpPr>
        <p:spPr>
          <a:xfrm>
            <a:off x="7143768" y="5000636"/>
            <a:ext cx="642942" cy="369332"/>
          </a:xfrm>
          <a:prstGeom prst="rect">
            <a:avLst/>
          </a:prstGeom>
          <a:noFill/>
        </p:spPr>
        <p:txBody>
          <a:bodyPr wrap="square" rtlCol="0">
            <a:spAutoFit/>
          </a:bodyPr>
          <a:lstStyle/>
          <a:p>
            <a:r>
              <a:rPr lang="es-ES" dirty="0" smtClean="0">
                <a:latin typeface="Garamond" pitchFamily="18" charset="0"/>
              </a:rPr>
              <a:t>Lx</a:t>
            </a:r>
            <a:endParaRPr lang="es-ES" dirty="0">
              <a:latin typeface="Garamond" pitchFamily="18" charset="0"/>
            </a:endParaRPr>
          </a:p>
        </p:txBody>
      </p:sp>
      <p:sp>
        <p:nvSpPr>
          <p:cNvPr id="27" name="26 Forma libre"/>
          <p:cNvSpPr/>
          <p:nvPr/>
        </p:nvSpPr>
        <p:spPr>
          <a:xfrm>
            <a:off x="5791200" y="3931612"/>
            <a:ext cx="1773382" cy="1009843"/>
          </a:xfrm>
          <a:custGeom>
            <a:avLst/>
            <a:gdLst>
              <a:gd name="connsiteX0" fmla="*/ 0 w 1773382"/>
              <a:gd name="connsiteY0" fmla="*/ 1009843 h 1009843"/>
              <a:gd name="connsiteX1" fmla="*/ 73891 w 1773382"/>
              <a:gd name="connsiteY1" fmla="*/ 825115 h 1009843"/>
              <a:gd name="connsiteX2" fmla="*/ 415636 w 1773382"/>
              <a:gd name="connsiteY2" fmla="*/ 354061 h 1009843"/>
              <a:gd name="connsiteX3" fmla="*/ 1043709 w 1773382"/>
              <a:gd name="connsiteY3" fmla="*/ 58497 h 1009843"/>
              <a:gd name="connsiteX4" fmla="*/ 1773382 w 1773382"/>
              <a:gd name="connsiteY4" fmla="*/ 3079 h 1009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3382" h="1009843">
                <a:moveTo>
                  <a:pt x="0" y="1009843"/>
                </a:moveTo>
                <a:cubicBezTo>
                  <a:pt x="2309" y="972127"/>
                  <a:pt x="4618" y="934412"/>
                  <a:pt x="73891" y="825115"/>
                </a:cubicBezTo>
                <a:cubicBezTo>
                  <a:pt x="143164" y="715818"/>
                  <a:pt x="254000" y="481831"/>
                  <a:pt x="415636" y="354061"/>
                </a:cubicBezTo>
                <a:cubicBezTo>
                  <a:pt x="577272" y="226291"/>
                  <a:pt x="817418" y="116994"/>
                  <a:pt x="1043709" y="58497"/>
                </a:cubicBezTo>
                <a:cubicBezTo>
                  <a:pt x="1270000" y="0"/>
                  <a:pt x="1521691" y="1539"/>
                  <a:pt x="1773382" y="3079"/>
                </a:cubicBezTo>
              </a:path>
            </a:pathLst>
          </a:cu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s-ES"/>
          </a:p>
        </p:txBody>
      </p:sp>
      <p:sp>
        <p:nvSpPr>
          <p:cNvPr id="28" name="27 CuadroTexto"/>
          <p:cNvSpPr txBox="1"/>
          <p:nvPr/>
        </p:nvSpPr>
        <p:spPr>
          <a:xfrm>
            <a:off x="4357686" y="5357826"/>
            <a:ext cx="4500594" cy="923330"/>
          </a:xfrm>
          <a:prstGeom prst="rect">
            <a:avLst/>
          </a:prstGeom>
          <a:noFill/>
        </p:spPr>
        <p:txBody>
          <a:bodyPr wrap="square" rtlCol="0">
            <a:spAutoFit/>
          </a:bodyPr>
          <a:lstStyle/>
          <a:p>
            <a:r>
              <a:rPr lang="es-ES" dirty="0" smtClean="0">
                <a:latin typeface="Garamond" pitchFamily="18" charset="0"/>
              </a:rPr>
              <a:t>Contratar más trabajo (Lx) permite producir más (X), pero cada vez menos! Productividad decreciente</a:t>
            </a:r>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cxnSp>
        <p:nvCxnSpPr>
          <p:cNvPr id="8" name="7 Conector recto"/>
          <p:cNvCxnSpPr/>
          <p:nvPr/>
        </p:nvCxnSpPr>
        <p:spPr>
          <a:xfrm rot="16200000" flipH="1">
            <a:off x="1464447" y="3107529"/>
            <a:ext cx="542928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flipV="1">
            <a:off x="928662" y="3143248"/>
            <a:ext cx="6715172"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a:off x="3000364" y="3214686"/>
            <a:ext cx="1214446" cy="1000132"/>
          </a:xfrm>
          <a:prstGeom prst="line">
            <a:avLst/>
          </a:prstGeom>
        </p:spPr>
        <p:style>
          <a:lnRef idx="1">
            <a:schemeClr val="accent1"/>
          </a:lnRef>
          <a:fillRef idx="0">
            <a:schemeClr val="accent1"/>
          </a:fillRef>
          <a:effectRef idx="0">
            <a:schemeClr val="accent1"/>
          </a:effectRef>
          <a:fontRef idx="minor">
            <a:schemeClr val="tx1"/>
          </a:fontRef>
        </p:style>
      </p:cxnSp>
      <p:sp>
        <p:nvSpPr>
          <p:cNvPr id="14" name="13 Forma libre"/>
          <p:cNvSpPr/>
          <p:nvPr/>
        </p:nvSpPr>
        <p:spPr>
          <a:xfrm>
            <a:off x="2447636" y="2105891"/>
            <a:ext cx="1736437" cy="1089891"/>
          </a:xfrm>
          <a:custGeom>
            <a:avLst/>
            <a:gdLst>
              <a:gd name="connsiteX0" fmla="*/ 1736437 w 1736437"/>
              <a:gd name="connsiteY0" fmla="*/ 1089891 h 1089891"/>
              <a:gd name="connsiteX1" fmla="*/ 1597891 w 1736437"/>
              <a:gd name="connsiteY1" fmla="*/ 738909 h 1089891"/>
              <a:gd name="connsiteX2" fmla="*/ 988291 w 1736437"/>
              <a:gd name="connsiteY2" fmla="*/ 175491 h 1089891"/>
              <a:gd name="connsiteX3" fmla="*/ 0 w 1736437"/>
              <a:gd name="connsiteY3" fmla="*/ 0 h 1089891"/>
            </a:gdLst>
            <a:ahLst/>
            <a:cxnLst>
              <a:cxn ang="0">
                <a:pos x="connsiteX0" y="connsiteY0"/>
              </a:cxn>
              <a:cxn ang="0">
                <a:pos x="connsiteX1" y="connsiteY1"/>
              </a:cxn>
              <a:cxn ang="0">
                <a:pos x="connsiteX2" y="connsiteY2"/>
              </a:cxn>
              <a:cxn ang="0">
                <a:pos x="connsiteX3" y="connsiteY3"/>
              </a:cxn>
            </a:cxnLst>
            <a:rect l="l" t="t" r="r" b="b"/>
            <a:pathLst>
              <a:path w="1736437" h="1089891">
                <a:moveTo>
                  <a:pt x="1736437" y="1089891"/>
                </a:moveTo>
                <a:cubicBezTo>
                  <a:pt x="1729509" y="990600"/>
                  <a:pt x="1722582" y="891309"/>
                  <a:pt x="1597891" y="738909"/>
                </a:cubicBezTo>
                <a:cubicBezTo>
                  <a:pt x="1473200" y="586509"/>
                  <a:pt x="1254606" y="298642"/>
                  <a:pt x="988291" y="175491"/>
                </a:cubicBezTo>
                <a:cubicBezTo>
                  <a:pt x="721976" y="52340"/>
                  <a:pt x="137006" y="21552"/>
                  <a:pt x="0" y="0"/>
                </a:cubicBezTo>
              </a:path>
            </a:pathLst>
          </a:cu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s-ES"/>
          </a:p>
        </p:txBody>
      </p:sp>
      <p:sp>
        <p:nvSpPr>
          <p:cNvPr id="15" name="14 Forma libre"/>
          <p:cNvSpPr/>
          <p:nvPr/>
        </p:nvSpPr>
        <p:spPr>
          <a:xfrm>
            <a:off x="4184073" y="3186545"/>
            <a:ext cx="1394691" cy="1385455"/>
          </a:xfrm>
          <a:custGeom>
            <a:avLst/>
            <a:gdLst>
              <a:gd name="connsiteX0" fmla="*/ 0 w 1394691"/>
              <a:gd name="connsiteY0" fmla="*/ 0 h 1385455"/>
              <a:gd name="connsiteX1" fmla="*/ 544945 w 1394691"/>
              <a:gd name="connsiteY1" fmla="*/ 193964 h 1385455"/>
              <a:gd name="connsiteX2" fmla="*/ 1117600 w 1394691"/>
              <a:gd name="connsiteY2" fmla="*/ 563419 h 1385455"/>
              <a:gd name="connsiteX3" fmla="*/ 1394691 w 1394691"/>
              <a:gd name="connsiteY3" fmla="*/ 1385455 h 1385455"/>
            </a:gdLst>
            <a:ahLst/>
            <a:cxnLst>
              <a:cxn ang="0">
                <a:pos x="connsiteX0" y="connsiteY0"/>
              </a:cxn>
              <a:cxn ang="0">
                <a:pos x="connsiteX1" y="connsiteY1"/>
              </a:cxn>
              <a:cxn ang="0">
                <a:pos x="connsiteX2" y="connsiteY2"/>
              </a:cxn>
              <a:cxn ang="0">
                <a:pos x="connsiteX3" y="connsiteY3"/>
              </a:cxn>
            </a:cxnLst>
            <a:rect l="l" t="t" r="r" b="b"/>
            <a:pathLst>
              <a:path w="1394691" h="1385455">
                <a:moveTo>
                  <a:pt x="0" y="0"/>
                </a:moveTo>
                <a:cubicBezTo>
                  <a:pt x="179339" y="50030"/>
                  <a:pt x="358679" y="100061"/>
                  <a:pt x="544945" y="193964"/>
                </a:cubicBezTo>
                <a:cubicBezTo>
                  <a:pt x="731211" y="287867"/>
                  <a:pt x="975976" y="364837"/>
                  <a:pt x="1117600" y="563419"/>
                </a:cubicBezTo>
                <a:cubicBezTo>
                  <a:pt x="1259224" y="762001"/>
                  <a:pt x="1326957" y="1073728"/>
                  <a:pt x="1394691" y="1385455"/>
                </a:cubicBezTo>
              </a:path>
            </a:pathLst>
          </a:cu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s-ES"/>
          </a:p>
        </p:txBody>
      </p:sp>
      <p:cxnSp>
        <p:nvCxnSpPr>
          <p:cNvPr id="21" name="20 Conector recto"/>
          <p:cNvCxnSpPr/>
          <p:nvPr/>
        </p:nvCxnSpPr>
        <p:spPr>
          <a:xfrm rot="5400000" flipH="1" flipV="1">
            <a:off x="2464579" y="2678901"/>
            <a:ext cx="107157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22 Conector recto"/>
          <p:cNvCxnSpPr/>
          <p:nvPr/>
        </p:nvCxnSpPr>
        <p:spPr>
          <a:xfrm>
            <a:off x="4214810" y="4214818"/>
            <a:ext cx="128588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25 Conector recto"/>
          <p:cNvCxnSpPr/>
          <p:nvPr/>
        </p:nvCxnSpPr>
        <p:spPr>
          <a:xfrm>
            <a:off x="3000364" y="2143116"/>
            <a:ext cx="121444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Conector recto"/>
          <p:cNvCxnSpPr/>
          <p:nvPr/>
        </p:nvCxnSpPr>
        <p:spPr>
          <a:xfrm rot="5400000" flipH="1" flipV="1">
            <a:off x="4964909" y="3679033"/>
            <a:ext cx="107157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0" name="29 Forma libre"/>
          <p:cNvSpPr/>
          <p:nvPr/>
        </p:nvSpPr>
        <p:spPr>
          <a:xfrm>
            <a:off x="4165600" y="2121285"/>
            <a:ext cx="1348509" cy="1046788"/>
          </a:xfrm>
          <a:custGeom>
            <a:avLst/>
            <a:gdLst>
              <a:gd name="connsiteX0" fmla="*/ 0 w 1348509"/>
              <a:gd name="connsiteY0" fmla="*/ 30788 h 1046788"/>
              <a:gd name="connsiteX1" fmla="*/ 387927 w 1348509"/>
              <a:gd name="connsiteY1" fmla="*/ 49260 h 1046788"/>
              <a:gd name="connsiteX2" fmla="*/ 1089891 w 1348509"/>
              <a:gd name="connsiteY2" fmla="*/ 326351 h 1046788"/>
              <a:gd name="connsiteX3" fmla="*/ 1348509 w 1348509"/>
              <a:gd name="connsiteY3" fmla="*/ 1046788 h 1046788"/>
            </a:gdLst>
            <a:ahLst/>
            <a:cxnLst>
              <a:cxn ang="0">
                <a:pos x="connsiteX0" y="connsiteY0"/>
              </a:cxn>
              <a:cxn ang="0">
                <a:pos x="connsiteX1" y="connsiteY1"/>
              </a:cxn>
              <a:cxn ang="0">
                <a:pos x="connsiteX2" y="connsiteY2"/>
              </a:cxn>
              <a:cxn ang="0">
                <a:pos x="connsiteX3" y="connsiteY3"/>
              </a:cxn>
            </a:cxnLst>
            <a:rect l="l" t="t" r="r" b="b"/>
            <a:pathLst>
              <a:path w="1348509" h="1046788">
                <a:moveTo>
                  <a:pt x="0" y="30788"/>
                </a:moveTo>
                <a:cubicBezTo>
                  <a:pt x="103139" y="15394"/>
                  <a:pt x="206279" y="0"/>
                  <a:pt x="387927" y="49260"/>
                </a:cubicBezTo>
                <a:cubicBezTo>
                  <a:pt x="569575" y="98520"/>
                  <a:pt x="929794" y="160096"/>
                  <a:pt x="1089891" y="326351"/>
                </a:cubicBezTo>
                <a:cubicBezTo>
                  <a:pt x="1249988" y="492606"/>
                  <a:pt x="1299248" y="769697"/>
                  <a:pt x="1348509" y="1046788"/>
                </a:cubicBezTo>
              </a:path>
            </a:pathLst>
          </a:cu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es-ES"/>
          </a:p>
        </p:txBody>
      </p:sp>
      <p:cxnSp>
        <p:nvCxnSpPr>
          <p:cNvPr id="32" name="31 Conector recto"/>
          <p:cNvCxnSpPr/>
          <p:nvPr/>
        </p:nvCxnSpPr>
        <p:spPr>
          <a:xfrm rot="5400000" flipH="1" flipV="1">
            <a:off x="2963851" y="3106735"/>
            <a:ext cx="1358116" cy="79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flipV="1">
            <a:off x="3643306" y="3714752"/>
            <a:ext cx="1658367" cy="3622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38" name="37 Conector recto"/>
          <p:cNvCxnSpPr>
            <a:stCxn id="15" idx="2"/>
            <a:endCxn id="30" idx="2"/>
          </p:cNvCxnSpPr>
          <p:nvPr/>
        </p:nvCxnSpPr>
        <p:spPr>
          <a:xfrm flipH="1" flipV="1">
            <a:off x="5255491" y="2447636"/>
            <a:ext cx="46182" cy="13023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2" name="41 Conector recto"/>
          <p:cNvCxnSpPr>
            <a:endCxn id="30" idx="2"/>
          </p:cNvCxnSpPr>
          <p:nvPr/>
        </p:nvCxnSpPr>
        <p:spPr>
          <a:xfrm>
            <a:off x="3643306" y="2428868"/>
            <a:ext cx="1612185" cy="1876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3" name="42 CuadroTexto"/>
          <p:cNvSpPr txBox="1"/>
          <p:nvPr/>
        </p:nvSpPr>
        <p:spPr>
          <a:xfrm>
            <a:off x="6429388" y="2857496"/>
            <a:ext cx="571504" cy="369332"/>
          </a:xfrm>
          <a:prstGeom prst="rect">
            <a:avLst/>
          </a:prstGeom>
          <a:noFill/>
        </p:spPr>
        <p:txBody>
          <a:bodyPr wrap="square" rtlCol="0">
            <a:spAutoFit/>
          </a:bodyPr>
          <a:lstStyle/>
          <a:p>
            <a:r>
              <a:rPr lang="es-ES" dirty="0" smtClean="0">
                <a:latin typeface="Garamond" pitchFamily="18" charset="0"/>
              </a:rPr>
              <a:t>X</a:t>
            </a:r>
            <a:endParaRPr lang="es-ES" dirty="0">
              <a:latin typeface="Garamond" pitchFamily="18" charset="0"/>
            </a:endParaRPr>
          </a:p>
        </p:txBody>
      </p:sp>
      <p:sp>
        <p:nvSpPr>
          <p:cNvPr id="44" name="43 CuadroTexto"/>
          <p:cNvSpPr txBox="1"/>
          <p:nvPr/>
        </p:nvSpPr>
        <p:spPr>
          <a:xfrm>
            <a:off x="4286248" y="1142984"/>
            <a:ext cx="642942" cy="369332"/>
          </a:xfrm>
          <a:prstGeom prst="rect">
            <a:avLst/>
          </a:prstGeom>
          <a:noFill/>
        </p:spPr>
        <p:txBody>
          <a:bodyPr wrap="square" rtlCol="0">
            <a:spAutoFit/>
          </a:bodyPr>
          <a:lstStyle/>
          <a:p>
            <a:r>
              <a:rPr lang="es-ES" dirty="0" smtClean="0">
                <a:latin typeface="Garamond" pitchFamily="18" charset="0"/>
              </a:rPr>
              <a:t>Y</a:t>
            </a:r>
            <a:endParaRPr lang="es-ES" dirty="0">
              <a:latin typeface="Garamond" pitchFamily="18" charset="0"/>
            </a:endParaRPr>
          </a:p>
        </p:txBody>
      </p:sp>
      <p:sp>
        <p:nvSpPr>
          <p:cNvPr id="45" name="44 CuadroTexto"/>
          <p:cNvSpPr txBox="1"/>
          <p:nvPr/>
        </p:nvSpPr>
        <p:spPr>
          <a:xfrm>
            <a:off x="2071670" y="2928934"/>
            <a:ext cx="571504" cy="369332"/>
          </a:xfrm>
          <a:prstGeom prst="rect">
            <a:avLst/>
          </a:prstGeom>
          <a:noFill/>
        </p:spPr>
        <p:txBody>
          <a:bodyPr wrap="square" rtlCol="0">
            <a:spAutoFit/>
          </a:bodyPr>
          <a:lstStyle/>
          <a:p>
            <a:r>
              <a:rPr lang="es-ES" dirty="0" smtClean="0">
                <a:latin typeface="Garamond" pitchFamily="18" charset="0"/>
              </a:rPr>
              <a:t>L</a:t>
            </a:r>
            <a:r>
              <a:rPr lang="es-ES" sz="1600" dirty="0" smtClean="0">
                <a:latin typeface="Garamond" pitchFamily="18" charset="0"/>
              </a:rPr>
              <a:t>Y</a:t>
            </a:r>
            <a:endParaRPr lang="es-ES" dirty="0">
              <a:latin typeface="Garamond" pitchFamily="18" charset="0"/>
            </a:endParaRPr>
          </a:p>
        </p:txBody>
      </p:sp>
      <p:sp>
        <p:nvSpPr>
          <p:cNvPr id="46" name="45 CuadroTexto"/>
          <p:cNvSpPr txBox="1"/>
          <p:nvPr/>
        </p:nvSpPr>
        <p:spPr>
          <a:xfrm>
            <a:off x="4071934" y="4357694"/>
            <a:ext cx="571504" cy="369332"/>
          </a:xfrm>
          <a:prstGeom prst="rect">
            <a:avLst/>
          </a:prstGeom>
          <a:noFill/>
        </p:spPr>
        <p:txBody>
          <a:bodyPr wrap="square" rtlCol="0">
            <a:spAutoFit/>
          </a:bodyPr>
          <a:lstStyle/>
          <a:p>
            <a:r>
              <a:rPr lang="es-ES" dirty="0" smtClean="0">
                <a:latin typeface="Garamond" pitchFamily="18" charset="0"/>
              </a:rPr>
              <a:t>L</a:t>
            </a:r>
            <a:r>
              <a:rPr lang="es-ES" sz="1600" dirty="0" smtClean="0">
                <a:latin typeface="Garamond" pitchFamily="18" charset="0"/>
              </a:rPr>
              <a:t>X</a:t>
            </a:r>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sp>
        <p:nvSpPr>
          <p:cNvPr id="6" name="5 CuadroTexto"/>
          <p:cNvSpPr txBox="1"/>
          <p:nvPr/>
        </p:nvSpPr>
        <p:spPr>
          <a:xfrm>
            <a:off x="251520" y="332656"/>
            <a:ext cx="8640960" cy="6740307"/>
          </a:xfrm>
          <a:prstGeom prst="rect">
            <a:avLst/>
          </a:prstGeom>
          <a:noFill/>
        </p:spPr>
        <p:txBody>
          <a:bodyPr wrap="square" rtlCol="0">
            <a:spAutoFit/>
          </a:bodyPr>
          <a:lstStyle/>
          <a:p>
            <a:pPr algn="just"/>
            <a:r>
              <a:rPr lang="es-ES" sz="2000" b="1" dirty="0" smtClean="0">
                <a:solidFill>
                  <a:srgbClr val="C00000"/>
                </a:solidFill>
                <a:latin typeface="Garamond" pitchFamily="18" charset="0"/>
              </a:rPr>
              <a:t>El concepto de eficiencia:</a:t>
            </a:r>
          </a:p>
          <a:p>
            <a:pPr algn="just"/>
            <a:endParaRPr lang="es-ES" dirty="0" smtClean="0">
              <a:latin typeface="Garamond" pitchFamily="18" charset="0"/>
            </a:endParaRPr>
          </a:p>
          <a:p>
            <a:pPr algn="just"/>
            <a:r>
              <a:rPr lang="es-ES" dirty="0" smtClean="0">
                <a:latin typeface="Garamond" pitchFamily="18" charset="0"/>
              </a:rPr>
              <a:t>Concepto más amplio que la </a:t>
            </a:r>
            <a:r>
              <a:rPr lang="es-ES" b="1" dirty="0" smtClean="0">
                <a:latin typeface="Garamond" pitchFamily="18" charset="0"/>
              </a:rPr>
              <a:t>eficacia</a:t>
            </a:r>
            <a:r>
              <a:rPr lang="es-ES" dirty="0" smtClean="0">
                <a:latin typeface="Garamond" pitchFamily="18" charset="0"/>
              </a:rPr>
              <a:t>: grado en que se logran los objetivos propuestos, sin considerar:</a:t>
            </a:r>
          </a:p>
          <a:p>
            <a:pPr algn="just"/>
            <a:r>
              <a:rPr lang="es-ES" dirty="0" smtClean="0">
                <a:latin typeface="Garamond" pitchFamily="18" charset="0"/>
              </a:rPr>
              <a:t>	a) ni el coste ni los beneficios de lograr el objetivo</a:t>
            </a:r>
          </a:p>
          <a:p>
            <a:pPr algn="just"/>
            <a:r>
              <a:rPr lang="es-ES" dirty="0" smtClean="0">
                <a:latin typeface="Garamond" pitchFamily="18" charset="0"/>
              </a:rPr>
              <a:t>	b) las formas alternativas de proceder</a:t>
            </a:r>
          </a:p>
          <a:p>
            <a:pPr algn="just"/>
            <a:r>
              <a:rPr lang="es-ES" dirty="0" smtClean="0">
                <a:latin typeface="Garamond" pitchFamily="18" charset="0"/>
              </a:rPr>
              <a:t>	c) adecuación del objetivo al coste </a:t>
            </a:r>
          </a:p>
          <a:p>
            <a:pPr algn="just"/>
            <a:endParaRPr lang="es-ES" dirty="0" smtClean="0">
              <a:latin typeface="Garamond" pitchFamily="18" charset="0"/>
            </a:endParaRPr>
          </a:p>
          <a:p>
            <a:pPr algn="just"/>
            <a:r>
              <a:rPr lang="es-ES" b="1" u="sng" dirty="0" smtClean="0">
                <a:latin typeface="Garamond" pitchFamily="18" charset="0"/>
              </a:rPr>
              <a:t>Eficiencia productiva </a:t>
            </a:r>
            <a:r>
              <a:rPr lang="es-ES" dirty="0" smtClean="0">
                <a:latin typeface="Garamond" pitchFamily="18" charset="0"/>
              </a:rPr>
              <a:t>(eficiencia técnica y </a:t>
            </a:r>
            <a:r>
              <a:rPr lang="es-ES" dirty="0" err="1" smtClean="0">
                <a:latin typeface="Garamond" pitchFamily="18" charset="0"/>
              </a:rPr>
              <a:t>asignativa</a:t>
            </a:r>
            <a:r>
              <a:rPr lang="es-ES" dirty="0" smtClean="0">
                <a:latin typeface="Garamond" pitchFamily="18" charset="0"/>
              </a:rPr>
              <a:t>)</a:t>
            </a:r>
          </a:p>
          <a:p>
            <a:pPr algn="just"/>
            <a:endParaRPr lang="es-ES" dirty="0" smtClean="0">
              <a:latin typeface="Garamond" pitchFamily="18" charset="0"/>
            </a:endParaRPr>
          </a:p>
          <a:p>
            <a:pPr algn="just"/>
            <a:r>
              <a:rPr lang="es-ES" dirty="0" smtClean="0">
                <a:latin typeface="Garamond" pitchFamily="18" charset="0"/>
              </a:rPr>
              <a:t>	</a:t>
            </a:r>
            <a:r>
              <a:rPr lang="es-ES" dirty="0" smtClean="0">
                <a:effectLst>
                  <a:outerShdw blurRad="38100" dist="38100" dir="2700000" algn="tl">
                    <a:srgbClr val="000000">
                      <a:alpha val="43137"/>
                    </a:srgbClr>
                  </a:outerShdw>
                </a:effectLst>
                <a:latin typeface="Garamond" pitchFamily="18" charset="0"/>
              </a:rPr>
              <a:t>Eficiencia técnica</a:t>
            </a:r>
            <a:r>
              <a:rPr lang="es-ES" dirty="0" smtClean="0">
                <a:latin typeface="Garamond" pitchFamily="18" charset="0"/>
              </a:rPr>
              <a:t>: el SP está sobre su frontera de posibilidades de producción: no es posible producir más de algún bien o servicio sin reducir la cantidad de inputs utilizada o alternativamente, no es posible producir los mismos bienes o servicios y reducir simultáneamente el uso de inputs (Dado el input no es posible elevar el output, o dado el output no es posible reducir el input)</a:t>
            </a:r>
          </a:p>
          <a:p>
            <a:pPr algn="just"/>
            <a:endParaRPr lang="es-ES" dirty="0" smtClean="0">
              <a:latin typeface="Garamond" pitchFamily="18" charset="0"/>
            </a:endParaRPr>
          </a:p>
          <a:p>
            <a:pPr algn="just"/>
            <a:r>
              <a:rPr lang="es-ES" dirty="0" smtClean="0">
                <a:latin typeface="Garamond" pitchFamily="18" charset="0"/>
              </a:rPr>
              <a:t>Ejemplos: </a:t>
            </a:r>
          </a:p>
          <a:p>
            <a:pPr marL="342900" indent="-342900" algn="just">
              <a:buAutoNum type="alphaLcParenR"/>
            </a:pPr>
            <a:r>
              <a:rPr lang="es-ES" dirty="0" smtClean="0">
                <a:latin typeface="Garamond" pitchFamily="18" charset="0"/>
              </a:rPr>
              <a:t>Mala ubicación de unos almacenes, que incrementa el coste de personal y transporte</a:t>
            </a:r>
          </a:p>
          <a:p>
            <a:pPr marL="342900" indent="-342900" algn="just">
              <a:buAutoNum type="alphaLcParenR"/>
            </a:pPr>
            <a:r>
              <a:rPr lang="es-ES" dirty="0" smtClean="0">
                <a:latin typeface="Garamond" pitchFamily="18" charset="0"/>
              </a:rPr>
              <a:t>Ineficiencia X: limitar el esfuerzo laboral, o utilizar más factores productivos de los necesarios</a:t>
            </a:r>
          </a:p>
          <a:p>
            <a:pPr algn="just"/>
            <a:r>
              <a:rPr lang="es-ES" dirty="0" smtClean="0">
                <a:latin typeface="Garamond" pitchFamily="18" charset="0"/>
              </a:rPr>
              <a:t> </a:t>
            </a:r>
          </a:p>
          <a:p>
            <a:pPr algn="just"/>
            <a:endParaRPr lang="es-ES" dirty="0" smtClean="0">
              <a:latin typeface="Garamond" pitchFamily="18" charset="0"/>
            </a:endParaRPr>
          </a:p>
          <a:p>
            <a:pPr algn="just"/>
            <a:endParaRPr lang="es-ES" dirty="0" smtClean="0">
              <a:latin typeface="Garamond" pitchFamily="18" charset="0"/>
            </a:endParaRPr>
          </a:p>
          <a:p>
            <a:pPr algn="just"/>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cxnSp>
        <p:nvCxnSpPr>
          <p:cNvPr id="7" name="6 Conector recto"/>
          <p:cNvCxnSpPr/>
          <p:nvPr/>
        </p:nvCxnSpPr>
        <p:spPr>
          <a:xfrm>
            <a:off x="755576" y="548680"/>
            <a:ext cx="0" cy="3672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755576" y="4221088"/>
            <a:ext cx="3312368"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13 Forma libre"/>
          <p:cNvSpPr/>
          <p:nvPr/>
        </p:nvSpPr>
        <p:spPr>
          <a:xfrm>
            <a:off x="920558" y="665018"/>
            <a:ext cx="3078787" cy="3014134"/>
          </a:xfrm>
          <a:custGeom>
            <a:avLst/>
            <a:gdLst>
              <a:gd name="connsiteX0" fmla="*/ 12315 w 3078787"/>
              <a:gd name="connsiteY0" fmla="*/ 0 h 3014134"/>
              <a:gd name="connsiteX1" fmla="*/ 12315 w 3078787"/>
              <a:gd name="connsiteY1" fmla="*/ 600364 h 3014134"/>
              <a:gd name="connsiteX2" fmla="*/ 86206 w 3078787"/>
              <a:gd name="connsiteY2" fmla="*/ 1154546 h 3014134"/>
              <a:gd name="connsiteX3" fmla="*/ 326351 w 3078787"/>
              <a:gd name="connsiteY3" fmla="*/ 1745673 h 3014134"/>
              <a:gd name="connsiteX4" fmla="*/ 778933 w 3078787"/>
              <a:gd name="connsiteY4" fmla="*/ 2235200 h 3014134"/>
              <a:gd name="connsiteX5" fmla="*/ 1407006 w 3078787"/>
              <a:gd name="connsiteY5" fmla="*/ 2715491 h 3014134"/>
              <a:gd name="connsiteX6" fmla="*/ 2108969 w 3078787"/>
              <a:gd name="connsiteY6" fmla="*/ 2900218 h 3014134"/>
              <a:gd name="connsiteX7" fmla="*/ 2866351 w 3078787"/>
              <a:gd name="connsiteY7" fmla="*/ 2992582 h 3014134"/>
              <a:gd name="connsiteX8" fmla="*/ 3078787 w 3078787"/>
              <a:gd name="connsiteY8" fmla="*/ 2992582 h 301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8787" h="3014134">
                <a:moveTo>
                  <a:pt x="12315" y="0"/>
                </a:moveTo>
                <a:cubicBezTo>
                  <a:pt x="6157" y="203970"/>
                  <a:pt x="0" y="407940"/>
                  <a:pt x="12315" y="600364"/>
                </a:cubicBezTo>
                <a:cubicBezTo>
                  <a:pt x="24630" y="792788"/>
                  <a:pt x="33867" y="963661"/>
                  <a:pt x="86206" y="1154546"/>
                </a:cubicBezTo>
                <a:cubicBezTo>
                  <a:pt x="138545" y="1345431"/>
                  <a:pt x="210897" y="1565564"/>
                  <a:pt x="326351" y="1745673"/>
                </a:cubicBezTo>
                <a:cubicBezTo>
                  <a:pt x="441805" y="1925782"/>
                  <a:pt x="598824" y="2073564"/>
                  <a:pt x="778933" y="2235200"/>
                </a:cubicBezTo>
                <a:cubicBezTo>
                  <a:pt x="959042" y="2396836"/>
                  <a:pt x="1185333" y="2604655"/>
                  <a:pt x="1407006" y="2715491"/>
                </a:cubicBezTo>
                <a:cubicBezTo>
                  <a:pt x="1628679" y="2826327"/>
                  <a:pt x="1865745" y="2854036"/>
                  <a:pt x="2108969" y="2900218"/>
                </a:cubicBezTo>
                <a:cubicBezTo>
                  <a:pt x="2352193" y="2946400"/>
                  <a:pt x="2704715" y="2977188"/>
                  <a:pt x="2866351" y="2992582"/>
                </a:cubicBezTo>
                <a:cubicBezTo>
                  <a:pt x="3027987" y="3007976"/>
                  <a:pt x="3060314" y="3014134"/>
                  <a:pt x="3078787" y="299258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16" name="15 Conector recto"/>
          <p:cNvCxnSpPr/>
          <p:nvPr/>
        </p:nvCxnSpPr>
        <p:spPr>
          <a:xfrm flipV="1">
            <a:off x="755576" y="1772816"/>
            <a:ext cx="2520280" cy="24482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Forma libre"/>
          <p:cNvSpPr/>
          <p:nvPr/>
        </p:nvSpPr>
        <p:spPr>
          <a:xfrm>
            <a:off x="1259632" y="260648"/>
            <a:ext cx="3078787" cy="3014134"/>
          </a:xfrm>
          <a:custGeom>
            <a:avLst/>
            <a:gdLst>
              <a:gd name="connsiteX0" fmla="*/ 12315 w 3078787"/>
              <a:gd name="connsiteY0" fmla="*/ 0 h 3014134"/>
              <a:gd name="connsiteX1" fmla="*/ 12315 w 3078787"/>
              <a:gd name="connsiteY1" fmla="*/ 600364 h 3014134"/>
              <a:gd name="connsiteX2" fmla="*/ 86206 w 3078787"/>
              <a:gd name="connsiteY2" fmla="*/ 1154546 h 3014134"/>
              <a:gd name="connsiteX3" fmla="*/ 326351 w 3078787"/>
              <a:gd name="connsiteY3" fmla="*/ 1745673 h 3014134"/>
              <a:gd name="connsiteX4" fmla="*/ 778933 w 3078787"/>
              <a:gd name="connsiteY4" fmla="*/ 2235200 h 3014134"/>
              <a:gd name="connsiteX5" fmla="*/ 1407006 w 3078787"/>
              <a:gd name="connsiteY5" fmla="*/ 2715491 h 3014134"/>
              <a:gd name="connsiteX6" fmla="*/ 2108969 w 3078787"/>
              <a:gd name="connsiteY6" fmla="*/ 2900218 h 3014134"/>
              <a:gd name="connsiteX7" fmla="*/ 2866351 w 3078787"/>
              <a:gd name="connsiteY7" fmla="*/ 2992582 h 3014134"/>
              <a:gd name="connsiteX8" fmla="*/ 3078787 w 3078787"/>
              <a:gd name="connsiteY8" fmla="*/ 2992582 h 301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8787" h="3014134">
                <a:moveTo>
                  <a:pt x="12315" y="0"/>
                </a:moveTo>
                <a:cubicBezTo>
                  <a:pt x="6157" y="203970"/>
                  <a:pt x="0" y="407940"/>
                  <a:pt x="12315" y="600364"/>
                </a:cubicBezTo>
                <a:cubicBezTo>
                  <a:pt x="24630" y="792788"/>
                  <a:pt x="33867" y="963661"/>
                  <a:pt x="86206" y="1154546"/>
                </a:cubicBezTo>
                <a:cubicBezTo>
                  <a:pt x="138545" y="1345431"/>
                  <a:pt x="210897" y="1565564"/>
                  <a:pt x="326351" y="1745673"/>
                </a:cubicBezTo>
                <a:cubicBezTo>
                  <a:pt x="441805" y="1925782"/>
                  <a:pt x="598824" y="2073564"/>
                  <a:pt x="778933" y="2235200"/>
                </a:cubicBezTo>
                <a:cubicBezTo>
                  <a:pt x="959042" y="2396836"/>
                  <a:pt x="1185333" y="2604655"/>
                  <a:pt x="1407006" y="2715491"/>
                </a:cubicBezTo>
                <a:cubicBezTo>
                  <a:pt x="1628679" y="2826327"/>
                  <a:pt x="1865745" y="2854036"/>
                  <a:pt x="2108969" y="2900218"/>
                </a:cubicBezTo>
                <a:cubicBezTo>
                  <a:pt x="2352193" y="2946400"/>
                  <a:pt x="2704715" y="2977188"/>
                  <a:pt x="2866351" y="2992582"/>
                </a:cubicBezTo>
                <a:cubicBezTo>
                  <a:pt x="3027987" y="3007976"/>
                  <a:pt x="3060314" y="3014134"/>
                  <a:pt x="3078787" y="299258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8" name="17 CuadroTexto"/>
          <p:cNvSpPr txBox="1"/>
          <p:nvPr/>
        </p:nvSpPr>
        <p:spPr>
          <a:xfrm>
            <a:off x="4499992" y="2852936"/>
            <a:ext cx="1368152" cy="1200329"/>
          </a:xfrm>
          <a:prstGeom prst="rect">
            <a:avLst/>
          </a:prstGeom>
          <a:noFill/>
        </p:spPr>
        <p:txBody>
          <a:bodyPr wrap="square" rtlCol="0">
            <a:spAutoFit/>
          </a:bodyPr>
          <a:lstStyle/>
          <a:p>
            <a:endParaRPr lang="es-ES" dirty="0" smtClean="0">
              <a:latin typeface="Garamond" pitchFamily="18" charset="0"/>
            </a:endParaRPr>
          </a:p>
          <a:p>
            <a:r>
              <a:rPr lang="es-ES" dirty="0" smtClean="0">
                <a:latin typeface="Garamond" pitchFamily="18" charset="0"/>
              </a:rPr>
              <a:t>Y</a:t>
            </a:r>
            <a:r>
              <a:rPr lang="es-ES" sz="1200" dirty="0" smtClean="0">
                <a:latin typeface="Garamond" pitchFamily="18" charset="0"/>
              </a:rPr>
              <a:t>1</a:t>
            </a:r>
          </a:p>
          <a:p>
            <a:endParaRPr lang="es-ES" dirty="0" smtClean="0">
              <a:latin typeface="Garamond" pitchFamily="18" charset="0"/>
            </a:endParaRPr>
          </a:p>
          <a:p>
            <a:r>
              <a:rPr lang="es-ES" dirty="0" smtClean="0">
                <a:latin typeface="Garamond" pitchFamily="18" charset="0"/>
              </a:rPr>
              <a:t>Y</a:t>
            </a:r>
            <a:r>
              <a:rPr lang="es-ES" sz="1000" dirty="0" smtClean="0">
                <a:latin typeface="Garamond" pitchFamily="18" charset="0"/>
              </a:rPr>
              <a:t>0</a:t>
            </a:r>
            <a:endParaRPr lang="es-ES" sz="1000" dirty="0">
              <a:latin typeface="Garamond" pitchFamily="18" charset="0"/>
            </a:endParaRPr>
          </a:p>
        </p:txBody>
      </p:sp>
      <p:sp>
        <p:nvSpPr>
          <p:cNvPr id="19" name="18 CuadroTexto"/>
          <p:cNvSpPr txBox="1"/>
          <p:nvPr/>
        </p:nvSpPr>
        <p:spPr>
          <a:xfrm>
            <a:off x="2195736" y="2276872"/>
            <a:ext cx="360040" cy="369332"/>
          </a:xfrm>
          <a:prstGeom prst="rect">
            <a:avLst/>
          </a:prstGeom>
          <a:noFill/>
        </p:spPr>
        <p:txBody>
          <a:bodyPr wrap="square" rtlCol="0">
            <a:spAutoFit/>
          </a:bodyPr>
          <a:lstStyle/>
          <a:p>
            <a:r>
              <a:rPr lang="es-ES" dirty="0" smtClean="0">
                <a:latin typeface="Garamond" pitchFamily="18" charset="0"/>
              </a:rPr>
              <a:t>A</a:t>
            </a:r>
            <a:endParaRPr lang="es-ES" dirty="0">
              <a:latin typeface="Garamond" pitchFamily="18" charset="0"/>
            </a:endParaRPr>
          </a:p>
        </p:txBody>
      </p:sp>
      <p:sp>
        <p:nvSpPr>
          <p:cNvPr id="20" name="19 CuadroTexto"/>
          <p:cNvSpPr txBox="1"/>
          <p:nvPr/>
        </p:nvSpPr>
        <p:spPr>
          <a:xfrm>
            <a:off x="1763688" y="2708920"/>
            <a:ext cx="504056" cy="369332"/>
          </a:xfrm>
          <a:prstGeom prst="rect">
            <a:avLst/>
          </a:prstGeom>
          <a:noFill/>
        </p:spPr>
        <p:txBody>
          <a:bodyPr wrap="square" rtlCol="0">
            <a:spAutoFit/>
          </a:bodyPr>
          <a:lstStyle/>
          <a:p>
            <a:r>
              <a:rPr lang="es-ES" dirty="0" smtClean="0">
                <a:latin typeface="Garamond" pitchFamily="18" charset="0"/>
              </a:rPr>
              <a:t>B</a:t>
            </a:r>
            <a:endParaRPr lang="es-ES" dirty="0">
              <a:latin typeface="Garamond" pitchFamily="18" charset="0"/>
            </a:endParaRPr>
          </a:p>
        </p:txBody>
      </p:sp>
      <p:sp>
        <p:nvSpPr>
          <p:cNvPr id="21" name="20 CuadroTexto"/>
          <p:cNvSpPr txBox="1"/>
          <p:nvPr/>
        </p:nvSpPr>
        <p:spPr>
          <a:xfrm>
            <a:off x="467544" y="4221088"/>
            <a:ext cx="432048" cy="369332"/>
          </a:xfrm>
          <a:prstGeom prst="rect">
            <a:avLst/>
          </a:prstGeom>
          <a:noFill/>
        </p:spPr>
        <p:txBody>
          <a:bodyPr wrap="square" rtlCol="0">
            <a:spAutoFit/>
          </a:bodyPr>
          <a:lstStyle/>
          <a:p>
            <a:r>
              <a:rPr lang="es-ES" dirty="0" smtClean="0">
                <a:latin typeface="Garamond" pitchFamily="18" charset="0"/>
              </a:rPr>
              <a:t>O</a:t>
            </a:r>
            <a:endParaRPr lang="es-ES" dirty="0">
              <a:latin typeface="Garamond" pitchFamily="18" charset="0"/>
            </a:endParaRPr>
          </a:p>
        </p:txBody>
      </p:sp>
      <p:sp>
        <p:nvSpPr>
          <p:cNvPr id="22" name="21 CuadroTexto"/>
          <p:cNvSpPr txBox="1"/>
          <p:nvPr/>
        </p:nvSpPr>
        <p:spPr>
          <a:xfrm>
            <a:off x="3131840" y="4365104"/>
            <a:ext cx="1728192" cy="369332"/>
          </a:xfrm>
          <a:prstGeom prst="rect">
            <a:avLst/>
          </a:prstGeom>
          <a:noFill/>
        </p:spPr>
        <p:txBody>
          <a:bodyPr wrap="square" rtlCol="0">
            <a:spAutoFit/>
          </a:bodyPr>
          <a:lstStyle/>
          <a:p>
            <a:r>
              <a:rPr lang="es-ES" dirty="0" smtClean="0">
                <a:latin typeface="Garamond" pitchFamily="18" charset="0"/>
              </a:rPr>
              <a:t>Input 1 (L)</a:t>
            </a:r>
            <a:endParaRPr lang="es-ES" dirty="0">
              <a:latin typeface="Garamond" pitchFamily="18" charset="0"/>
            </a:endParaRPr>
          </a:p>
        </p:txBody>
      </p:sp>
      <p:sp>
        <p:nvSpPr>
          <p:cNvPr id="23" name="22 CuadroTexto"/>
          <p:cNvSpPr txBox="1"/>
          <p:nvPr/>
        </p:nvSpPr>
        <p:spPr>
          <a:xfrm>
            <a:off x="251520" y="548680"/>
            <a:ext cx="1080120" cy="646331"/>
          </a:xfrm>
          <a:prstGeom prst="rect">
            <a:avLst/>
          </a:prstGeom>
          <a:noFill/>
        </p:spPr>
        <p:txBody>
          <a:bodyPr wrap="square" rtlCol="0">
            <a:spAutoFit/>
          </a:bodyPr>
          <a:lstStyle/>
          <a:p>
            <a:r>
              <a:rPr lang="es-ES" dirty="0" smtClean="0">
                <a:latin typeface="Garamond" pitchFamily="18" charset="0"/>
              </a:rPr>
              <a:t>Input 2 (K)</a:t>
            </a:r>
            <a:endParaRPr lang="es-ES" dirty="0">
              <a:latin typeface="Garamond" pitchFamily="18" charset="0"/>
            </a:endParaRPr>
          </a:p>
        </p:txBody>
      </p:sp>
      <p:sp>
        <p:nvSpPr>
          <p:cNvPr id="24" name="23 CuadroTexto"/>
          <p:cNvSpPr txBox="1"/>
          <p:nvPr/>
        </p:nvSpPr>
        <p:spPr>
          <a:xfrm>
            <a:off x="4788024" y="260648"/>
            <a:ext cx="3816424" cy="4555093"/>
          </a:xfrm>
          <a:prstGeom prst="rect">
            <a:avLst/>
          </a:prstGeom>
          <a:noFill/>
        </p:spPr>
        <p:txBody>
          <a:bodyPr wrap="square" rtlCol="0">
            <a:spAutoFit/>
          </a:bodyPr>
          <a:lstStyle/>
          <a:p>
            <a:pPr algn="just"/>
            <a:r>
              <a:rPr lang="es-ES" dirty="0" smtClean="0">
                <a:latin typeface="Garamond" pitchFamily="18" charset="0"/>
              </a:rPr>
              <a:t>Si en A se está produciendo la cantidad Y</a:t>
            </a:r>
            <a:r>
              <a:rPr lang="es-ES" sz="1000" dirty="0" smtClean="0">
                <a:latin typeface="Garamond" pitchFamily="18" charset="0"/>
              </a:rPr>
              <a:t>0 </a:t>
            </a:r>
            <a:r>
              <a:rPr lang="es-ES" dirty="0" smtClean="0">
                <a:latin typeface="Garamond" pitchFamily="18" charset="0"/>
              </a:rPr>
              <a:t>(</a:t>
            </a:r>
            <a:r>
              <a:rPr lang="es-ES" dirty="0" err="1" smtClean="0">
                <a:latin typeface="Garamond" pitchFamily="18" charset="0"/>
              </a:rPr>
              <a:t>Isocuanta</a:t>
            </a:r>
            <a:r>
              <a:rPr lang="es-ES" dirty="0" smtClean="0">
                <a:latin typeface="Garamond" pitchFamily="18" charset="0"/>
              </a:rPr>
              <a:t>)</a:t>
            </a:r>
          </a:p>
          <a:p>
            <a:pPr algn="just"/>
            <a:r>
              <a:rPr lang="es-ES" dirty="0" smtClean="0">
                <a:latin typeface="Garamond" pitchFamily="18" charset="0"/>
              </a:rPr>
              <a:t>Se da ineficiencia técnica, ya que se utilizan los inputs correspondientes a una producción mayor, Y</a:t>
            </a:r>
            <a:r>
              <a:rPr lang="es-ES" sz="1000" dirty="0" smtClean="0">
                <a:latin typeface="Garamond" pitchFamily="18" charset="0"/>
              </a:rPr>
              <a:t>1</a:t>
            </a:r>
          </a:p>
          <a:p>
            <a:pPr algn="just"/>
            <a:endParaRPr lang="es-ES" sz="1000" dirty="0" smtClean="0">
              <a:latin typeface="Garamond" pitchFamily="18" charset="0"/>
            </a:endParaRPr>
          </a:p>
          <a:p>
            <a:pPr algn="just"/>
            <a:endParaRPr lang="es-ES" sz="1000" dirty="0" smtClean="0">
              <a:latin typeface="Garamond" pitchFamily="18" charset="0"/>
            </a:endParaRPr>
          </a:p>
          <a:p>
            <a:pPr algn="just"/>
            <a:endParaRPr lang="es-ES" dirty="0" smtClean="0">
              <a:latin typeface="Garamond" pitchFamily="18" charset="0"/>
            </a:endParaRPr>
          </a:p>
          <a:p>
            <a:pPr algn="just"/>
            <a:r>
              <a:rPr lang="es-ES" dirty="0" smtClean="0">
                <a:latin typeface="Garamond" pitchFamily="18" charset="0"/>
              </a:rPr>
              <a:t>Eficiencia input=OB/OA</a:t>
            </a:r>
          </a:p>
          <a:p>
            <a:pPr algn="just"/>
            <a:endParaRPr lang="es-ES" dirty="0" smtClean="0">
              <a:latin typeface="Garamond" pitchFamily="18" charset="0"/>
            </a:endParaRPr>
          </a:p>
          <a:p>
            <a:pPr algn="just"/>
            <a:r>
              <a:rPr lang="es-ES" dirty="0" smtClean="0">
                <a:latin typeface="Garamond" pitchFamily="18" charset="0"/>
              </a:rPr>
              <a:t>	(input mínimo/input real)</a:t>
            </a:r>
          </a:p>
          <a:p>
            <a:pPr algn="just"/>
            <a:endParaRPr lang="es-ES" dirty="0" smtClean="0">
              <a:latin typeface="Garamond" pitchFamily="18" charset="0"/>
            </a:endParaRPr>
          </a:p>
          <a:p>
            <a:pPr algn="just"/>
            <a:endParaRPr lang="es-ES" dirty="0" smtClean="0">
              <a:latin typeface="Garamond" pitchFamily="18" charset="0"/>
            </a:endParaRPr>
          </a:p>
          <a:p>
            <a:pPr algn="just"/>
            <a:r>
              <a:rPr lang="es-ES" dirty="0" smtClean="0">
                <a:latin typeface="Garamond" pitchFamily="18" charset="0"/>
              </a:rPr>
              <a:t>Eficiencia output= Y</a:t>
            </a:r>
            <a:r>
              <a:rPr lang="es-ES" sz="1000" dirty="0" smtClean="0">
                <a:latin typeface="Garamond" pitchFamily="18" charset="0"/>
              </a:rPr>
              <a:t>0 </a:t>
            </a:r>
            <a:r>
              <a:rPr lang="es-ES" dirty="0" smtClean="0">
                <a:latin typeface="Garamond" pitchFamily="18" charset="0"/>
              </a:rPr>
              <a:t>/Y</a:t>
            </a:r>
            <a:r>
              <a:rPr lang="es-ES" sz="1000" dirty="0" smtClean="0">
                <a:latin typeface="Garamond" pitchFamily="18" charset="0"/>
              </a:rPr>
              <a:t>1 </a:t>
            </a:r>
            <a:r>
              <a:rPr lang="es-ES" dirty="0" smtClean="0">
                <a:latin typeface="Garamond" pitchFamily="18" charset="0"/>
              </a:rPr>
              <a:t>Y</a:t>
            </a:r>
          </a:p>
          <a:p>
            <a:pPr algn="just"/>
            <a:endParaRPr lang="es-ES" dirty="0" smtClean="0">
              <a:latin typeface="Garamond" pitchFamily="18" charset="0"/>
            </a:endParaRPr>
          </a:p>
          <a:p>
            <a:pPr algn="just"/>
            <a:r>
              <a:rPr lang="es-ES" dirty="0" smtClean="0">
                <a:latin typeface="Garamond" pitchFamily="18" charset="0"/>
              </a:rPr>
              <a:t>	(output real/output máximo)</a:t>
            </a:r>
          </a:p>
          <a:p>
            <a:pPr algn="just"/>
            <a:endParaRPr lang="es-ES" dirty="0">
              <a:latin typeface="Garamond" pitchFamily="18" charset="0"/>
            </a:endParaRPr>
          </a:p>
        </p:txBody>
      </p:sp>
      <p:sp>
        <p:nvSpPr>
          <p:cNvPr id="25" name="24 CuadroTexto"/>
          <p:cNvSpPr txBox="1"/>
          <p:nvPr/>
        </p:nvSpPr>
        <p:spPr>
          <a:xfrm>
            <a:off x="611560" y="5157192"/>
            <a:ext cx="8064896" cy="369332"/>
          </a:xfrm>
          <a:prstGeom prst="rect">
            <a:avLst/>
          </a:prstGeom>
          <a:noFill/>
        </p:spPr>
        <p:txBody>
          <a:bodyPr wrap="square" rtlCol="0">
            <a:spAutoFit/>
          </a:bodyPr>
          <a:lstStyle/>
          <a:p>
            <a:r>
              <a:rPr lang="es-ES" dirty="0" smtClean="0">
                <a:latin typeface="Garamond" pitchFamily="18" charset="0"/>
              </a:rPr>
              <a:t>Medida de </a:t>
            </a:r>
            <a:r>
              <a:rPr lang="es-ES" dirty="0" err="1" smtClean="0">
                <a:latin typeface="Garamond" pitchFamily="18" charset="0"/>
              </a:rPr>
              <a:t>Debreu-Farrell</a:t>
            </a:r>
            <a:r>
              <a:rPr lang="es-ES" dirty="0" smtClean="0">
                <a:latin typeface="Garamond" pitchFamily="18" charset="0"/>
              </a:rPr>
              <a:t> , comprendida entre 0 y 1</a:t>
            </a:r>
            <a:endParaRPr lang="es-ES" dirty="0">
              <a:latin typeface="Garamond"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logoief"/>
          <p:cNvPicPr>
            <a:picLocks noChangeAspect="1" noChangeArrowheads="1"/>
          </p:cNvPicPr>
          <p:nvPr/>
        </p:nvPicPr>
        <p:blipFill>
          <a:blip r:embed="rId2" cstate="print"/>
          <a:srcRect/>
          <a:stretch>
            <a:fillRect/>
          </a:stretch>
        </p:blipFill>
        <p:spPr bwMode="auto">
          <a:xfrm>
            <a:off x="7965639" y="6215082"/>
            <a:ext cx="1178361" cy="571480"/>
          </a:xfrm>
          <a:prstGeom prst="rect">
            <a:avLst/>
          </a:prstGeom>
          <a:noFill/>
          <a:ln w="9525">
            <a:noFill/>
            <a:miter lim="800000"/>
            <a:headEnd/>
            <a:tailEnd/>
          </a:ln>
        </p:spPr>
      </p:pic>
      <p:sp>
        <p:nvSpPr>
          <p:cNvPr id="3" name="2 CuadroTexto"/>
          <p:cNvSpPr txBox="1"/>
          <p:nvPr/>
        </p:nvSpPr>
        <p:spPr>
          <a:xfrm>
            <a:off x="500034" y="571480"/>
            <a:ext cx="7929618" cy="1477328"/>
          </a:xfrm>
          <a:prstGeom prst="rect">
            <a:avLst/>
          </a:prstGeom>
          <a:noFill/>
        </p:spPr>
        <p:txBody>
          <a:bodyPr wrap="square" rtlCol="0">
            <a:spAutoFit/>
          </a:bodyPr>
          <a:lstStyle/>
          <a:p>
            <a:pPr algn="ctr"/>
            <a:endParaRPr lang="es-ES" sz="2400" b="1" dirty="0" smtClean="0">
              <a:latin typeface="Garamond" pitchFamily="18" charset="0"/>
            </a:endParaRPr>
          </a:p>
          <a:p>
            <a:pPr algn="ctr"/>
            <a:endParaRPr lang="es-ES" sz="2400" b="1" dirty="0">
              <a:latin typeface="Garamond" pitchFamily="18" charset="0"/>
            </a:endParaRPr>
          </a:p>
          <a:p>
            <a:pPr algn="ctr"/>
            <a:endParaRPr lang="es-ES" sz="2400" b="1" dirty="0" smtClean="0">
              <a:latin typeface="Garamond" pitchFamily="18" charset="0"/>
            </a:endParaRPr>
          </a:p>
          <a:p>
            <a:endParaRPr lang="es-ES" dirty="0">
              <a:latin typeface="Garamond" pitchFamily="18" charset="0"/>
            </a:endParaRPr>
          </a:p>
        </p:txBody>
      </p:sp>
      <p:cxnSp>
        <p:nvCxnSpPr>
          <p:cNvPr id="7" name="6 Conector recto"/>
          <p:cNvCxnSpPr/>
          <p:nvPr/>
        </p:nvCxnSpPr>
        <p:spPr>
          <a:xfrm>
            <a:off x="755576" y="548680"/>
            <a:ext cx="0" cy="3672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755576" y="4221088"/>
            <a:ext cx="3312368"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13 Forma libre"/>
          <p:cNvSpPr/>
          <p:nvPr/>
        </p:nvSpPr>
        <p:spPr>
          <a:xfrm>
            <a:off x="920558" y="665018"/>
            <a:ext cx="3078787" cy="3014134"/>
          </a:xfrm>
          <a:custGeom>
            <a:avLst/>
            <a:gdLst>
              <a:gd name="connsiteX0" fmla="*/ 12315 w 3078787"/>
              <a:gd name="connsiteY0" fmla="*/ 0 h 3014134"/>
              <a:gd name="connsiteX1" fmla="*/ 12315 w 3078787"/>
              <a:gd name="connsiteY1" fmla="*/ 600364 h 3014134"/>
              <a:gd name="connsiteX2" fmla="*/ 86206 w 3078787"/>
              <a:gd name="connsiteY2" fmla="*/ 1154546 h 3014134"/>
              <a:gd name="connsiteX3" fmla="*/ 326351 w 3078787"/>
              <a:gd name="connsiteY3" fmla="*/ 1745673 h 3014134"/>
              <a:gd name="connsiteX4" fmla="*/ 778933 w 3078787"/>
              <a:gd name="connsiteY4" fmla="*/ 2235200 h 3014134"/>
              <a:gd name="connsiteX5" fmla="*/ 1407006 w 3078787"/>
              <a:gd name="connsiteY5" fmla="*/ 2715491 h 3014134"/>
              <a:gd name="connsiteX6" fmla="*/ 2108969 w 3078787"/>
              <a:gd name="connsiteY6" fmla="*/ 2900218 h 3014134"/>
              <a:gd name="connsiteX7" fmla="*/ 2866351 w 3078787"/>
              <a:gd name="connsiteY7" fmla="*/ 2992582 h 3014134"/>
              <a:gd name="connsiteX8" fmla="*/ 3078787 w 3078787"/>
              <a:gd name="connsiteY8" fmla="*/ 2992582 h 301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8787" h="3014134">
                <a:moveTo>
                  <a:pt x="12315" y="0"/>
                </a:moveTo>
                <a:cubicBezTo>
                  <a:pt x="6157" y="203970"/>
                  <a:pt x="0" y="407940"/>
                  <a:pt x="12315" y="600364"/>
                </a:cubicBezTo>
                <a:cubicBezTo>
                  <a:pt x="24630" y="792788"/>
                  <a:pt x="33867" y="963661"/>
                  <a:pt x="86206" y="1154546"/>
                </a:cubicBezTo>
                <a:cubicBezTo>
                  <a:pt x="138545" y="1345431"/>
                  <a:pt x="210897" y="1565564"/>
                  <a:pt x="326351" y="1745673"/>
                </a:cubicBezTo>
                <a:cubicBezTo>
                  <a:pt x="441805" y="1925782"/>
                  <a:pt x="598824" y="2073564"/>
                  <a:pt x="778933" y="2235200"/>
                </a:cubicBezTo>
                <a:cubicBezTo>
                  <a:pt x="959042" y="2396836"/>
                  <a:pt x="1185333" y="2604655"/>
                  <a:pt x="1407006" y="2715491"/>
                </a:cubicBezTo>
                <a:cubicBezTo>
                  <a:pt x="1628679" y="2826327"/>
                  <a:pt x="1865745" y="2854036"/>
                  <a:pt x="2108969" y="2900218"/>
                </a:cubicBezTo>
                <a:cubicBezTo>
                  <a:pt x="2352193" y="2946400"/>
                  <a:pt x="2704715" y="2977188"/>
                  <a:pt x="2866351" y="2992582"/>
                </a:cubicBezTo>
                <a:cubicBezTo>
                  <a:pt x="3027987" y="3007976"/>
                  <a:pt x="3060314" y="3014134"/>
                  <a:pt x="3078787" y="299258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16" name="15 Conector recto"/>
          <p:cNvCxnSpPr/>
          <p:nvPr/>
        </p:nvCxnSpPr>
        <p:spPr>
          <a:xfrm flipV="1">
            <a:off x="755576" y="1772816"/>
            <a:ext cx="2520280" cy="24482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Forma libre"/>
          <p:cNvSpPr/>
          <p:nvPr/>
        </p:nvSpPr>
        <p:spPr>
          <a:xfrm>
            <a:off x="1259632" y="260648"/>
            <a:ext cx="3078787" cy="3014134"/>
          </a:xfrm>
          <a:custGeom>
            <a:avLst/>
            <a:gdLst>
              <a:gd name="connsiteX0" fmla="*/ 12315 w 3078787"/>
              <a:gd name="connsiteY0" fmla="*/ 0 h 3014134"/>
              <a:gd name="connsiteX1" fmla="*/ 12315 w 3078787"/>
              <a:gd name="connsiteY1" fmla="*/ 600364 h 3014134"/>
              <a:gd name="connsiteX2" fmla="*/ 86206 w 3078787"/>
              <a:gd name="connsiteY2" fmla="*/ 1154546 h 3014134"/>
              <a:gd name="connsiteX3" fmla="*/ 326351 w 3078787"/>
              <a:gd name="connsiteY3" fmla="*/ 1745673 h 3014134"/>
              <a:gd name="connsiteX4" fmla="*/ 778933 w 3078787"/>
              <a:gd name="connsiteY4" fmla="*/ 2235200 h 3014134"/>
              <a:gd name="connsiteX5" fmla="*/ 1407006 w 3078787"/>
              <a:gd name="connsiteY5" fmla="*/ 2715491 h 3014134"/>
              <a:gd name="connsiteX6" fmla="*/ 2108969 w 3078787"/>
              <a:gd name="connsiteY6" fmla="*/ 2900218 h 3014134"/>
              <a:gd name="connsiteX7" fmla="*/ 2866351 w 3078787"/>
              <a:gd name="connsiteY7" fmla="*/ 2992582 h 3014134"/>
              <a:gd name="connsiteX8" fmla="*/ 3078787 w 3078787"/>
              <a:gd name="connsiteY8" fmla="*/ 2992582 h 301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8787" h="3014134">
                <a:moveTo>
                  <a:pt x="12315" y="0"/>
                </a:moveTo>
                <a:cubicBezTo>
                  <a:pt x="6157" y="203970"/>
                  <a:pt x="0" y="407940"/>
                  <a:pt x="12315" y="600364"/>
                </a:cubicBezTo>
                <a:cubicBezTo>
                  <a:pt x="24630" y="792788"/>
                  <a:pt x="33867" y="963661"/>
                  <a:pt x="86206" y="1154546"/>
                </a:cubicBezTo>
                <a:cubicBezTo>
                  <a:pt x="138545" y="1345431"/>
                  <a:pt x="210897" y="1565564"/>
                  <a:pt x="326351" y="1745673"/>
                </a:cubicBezTo>
                <a:cubicBezTo>
                  <a:pt x="441805" y="1925782"/>
                  <a:pt x="598824" y="2073564"/>
                  <a:pt x="778933" y="2235200"/>
                </a:cubicBezTo>
                <a:cubicBezTo>
                  <a:pt x="959042" y="2396836"/>
                  <a:pt x="1185333" y="2604655"/>
                  <a:pt x="1407006" y="2715491"/>
                </a:cubicBezTo>
                <a:cubicBezTo>
                  <a:pt x="1628679" y="2826327"/>
                  <a:pt x="1865745" y="2854036"/>
                  <a:pt x="2108969" y="2900218"/>
                </a:cubicBezTo>
                <a:cubicBezTo>
                  <a:pt x="2352193" y="2946400"/>
                  <a:pt x="2704715" y="2977188"/>
                  <a:pt x="2866351" y="2992582"/>
                </a:cubicBezTo>
                <a:cubicBezTo>
                  <a:pt x="3027987" y="3007976"/>
                  <a:pt x="3060314" y="3014134"/>
                  <a:pt x="3078787" y="299258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8" name="17 CuadroTexto"/>
          <p:cNvSpPr txBox="1"/>
          <p:nvPr/>
        </p:nvSpPr>
        <p:spPr>
          <a:xfrm>
            <a:off x="4499992" y="2852936"/>
            <a:ext cx="1368152" cy="1200329"/>
          </a:xfrm>
          <a:prstGeom prst="rect">
            <a:avLst/>
          </a:prstGeom>
          <a:noFill/>
        </p:spPr>
        <p:txBody>
          <a:bodyPr wrap="square" rtlCol="0">
            <a:spAutoFit/>
          </a:bodyPr>
          <a:lstStyle/>
          <a:p>
            <a:endParaRPr lang="es-ES" dirty="0" smtClean="0"/>
          </a:p>
          <a:p>
            <a:r>
              <a:rPr lang="es-ES" dirty="0" smtClean="0"/>
              <a:t>Y</a:t>
            </a:r>
            <a:r>
              <a:rPr lang="es-ES" sz="1200" dirty="0" smtClean="0"/>
              <a:t>1</a:t>
            </a:r>
          </a:p>
          <a:p>
            <a:endParaRPr lang="es-ES" dirty="0" smtClean="0"/>
          </a:p>
          <a:p>
            <a:r>
              <a:rPr lang="es-ES" dirty="0" smtClean="0"/>
              <a:t>Y</a:t>
            </a:r>
            <a:r>
              <a:rPr lang="es-ES" sz="1000" dirty="0" smtClean="0"/>
              <a:t>0</a:t>
            </a:r>
            <a:endParaRPr lang="es-ES" sz="1000" dirty="0"/>
          </a:p>
        </p:txBody>
      </p:sp>
      <p:sp>
        <p:nvSpPr>
          <p:cNvPr id="19" name="18 CuadroTexto"/>
          <p:cNvSpPr txBox="1"/>
          <p:nvPr/>
        </p:nvSpPr>
        <p:spPr>
          <a:xfrm>
            <a:off x="2195736" y="2276872"/>
            <a:ext cx="360040" cy="369332"/>
          </a:xfrm>
          <a:prstGeom prst="rect">
            <a:avLst/>
          </a:prstGeom>
          <a:noFill/>
        </p:spPr>
        <p:txBody>
          <a:bodyPr wrap="square" rtlCol="0">
            <a:spAutoFit/>
          </a:bodyPr>
          <a:lstStyle/>
          <a:p>
            <a:r>
              <a:rPr lang="es-ES" dirty="0" smtClean="0"/>
              <a:t>A</a:t>
            </a:r>
            <a:endParaRPr lang="es-ES" dirty="0"/>
          </a:p>
        </p:txBody>
      </p:sp>
      <p:sp>
        <p:nvSpPr>
          <p:cNvPr id="20" name="19 CuadroTexto"/>
          <p:cNvSpPr txBox="1"/>
          <p:nvPr/>
        </p:nvSpPr>
        <p:spPr>
          <a:xfrm>
            <a:off x="1763688" y="2708920"/>
            <a:ext cx="504056" cy="369332"/>
          </a:xfrm>
          <a:prstGeom prst="rect">
            <a:avLst/>
          </a:prstGeom>
          <a:noFill/>
        </p:spPr>
        <p:txBody>
          <a:bodyPr wrap="square" rtlCol="0">
            <a:spAutoFit/>
          </a:bodyPr>
          <a:lstStyle/>
          <a:p>
            <a:r>
              <a:rPr lang="es-ES" dirty="0" smtClean="0"/>
              <a:t>B</a:t>
            </a:r>
            <a:endParaRPr lang="es-ES" dirty="0"/>
          </a:p>
        </p:txBody>
      </p:sp>
      <p:sp>
        <p:nvSpPr>
          <p:cNvPr id="21" name="20 CuadroTexto"/>
          <p:cNvSpPr txBox="1"/>
          <p:nvPr/>
        </p:nvSpPr>
        <p:spPr>
          <a:xfrm>
            <a:off x="467544" y="4221088"/>
            <a:ext cx="432048" cy="369332"/>
          </a:xfrm>
          <a:prstGeom prst="rect">
            <a:avLst/>
          </a:prstGeom>
          <a:noFill/>
        </p:spPr>
        <p:txBody>
          <a:bodyPr wrap="square" rtlCol="0">
            <a:spAutoFit/>
          </a:bodyPr>
          <a:lstStyle/>
          <a:p>
            <a:r>
              <a:rPr lang="es-ES" dirty="0" smtClean="0"/>
              <a:t>O</a:t>
            </a:r>
            <a:endParaRPr lang="es-ES" dirty="0"/>
          </a:p>
        </p:txBody>
      </p:sp>
      <p:sp>
        <p:nvSpPr>
          <p:cNvPr id="22" name="21 CuadroTexto"/>
          <p:cNvSpPr txBox="1"/>
          <p:nvPr/>
        </p:nvSpPr>
        <p:spPr>
          <a:xfrm>
            <a:off x="3131840" y="4365104"/>
            <a:ext cx="1728192" cy="369332"/>
          </a:xfrm>
          <a:prstGeom prst="rect">
            <a:avLst/>
          </a:prstGeom>
          <a:noFill/>
        </p:spPr>
        <p:txBody>
          <a:bodyPr wrap="square" rtlCol="0">
            <a:spAutoFit/>
          </a:bodyPr>
          <a:lstStyle/>
          <a:p>
            <a:r>
              <a:rPr lang="es-ES" dirty="0" smtClean="0"/>
              <a:t>Input 1 (L)</a:t>
            </a:r>
            <a:endParaRPr lang="es-ES" dirty="0"/>
          </a:p>
        </p:txBody>
      </p:sp>
      <p:sp>
        <p:nvSpPr>
          <p:cNvPr id="23" name="22 CuadroTexto"/>
          <p:cNvSpPr txBox="1"/>
          <p:nvPr/>
        </p:nvSpPr>
        <p:spPr>
          <a:xfrm>
            <a:off x="251520" y="548680"/>
            <a:ext cx="1080120" cy="646331"/>
          </a:xfrm>
          <a:prstGeom prst="rect">
            <a:avLst/>
          </a:prstGeom>
          <a:noFill/>
        </p:spPr>
        <p:txBody>
          <a:bodyPr wrap="square" rtlCol="0">
            <a:spAutoFit/>
          </a:bodyPr>
          <a:lstStyle/>
          <a:p>
            <a:r>
              <a:rPr lang="es-ES" dirty="0" smtClean="0"/>
              <a:t>Input 2 (K)</a:t>
            </a:r>
            <a:endParaRPr lang="es-ES" dirty="0"/>
          </a:p>
        </p:txBody>
      </p:sp>
      <p:sp>
        <p:nvSpPr>
          <p:cNvPr id="24" name="23 CuadroTexto"/>
          <p:cNvSpPr txBox="1"/>
          <p:nvPr/>
        </p:nvSpPr>
        <p:spPr>
          <a:xfrm>
            <a:off x="4788024" y="260648"/>
            <a:ext cx="3816424" cy="3416320"/>
          </a:xfrm>
          <a:prstGeom prst="rect">
            <a:avLst/>
          </a:prstGeom>
          <a:noFill/>
        </p:spPr>
        <p:txBody>
          <a:bodyPr wrap="square" rtlCol="0">
            <a:spAutoFit/>
          </a:bodyPr>
          <a:lstStyle/>
          <a:p>
            <a:pPr algn="just"/>
            <a:r>
              <a:rPr lang="es-ES" dirty="0" smtClean="0">
                <a:effectLst>
                  <a:outerShdw blurRad="38100" dist="38100" dir="2700000" algn="tl">
                    <a:srgbClr val="000000">
                      <a:alpha val="43137"/>
                    </a:srgbClr>
                  </a:outerShdw>
                </a:effectLst>
                <a:latin typeface="Garamond" pitchFamily="18" charset="0"/>
              </a:rPr>
              <a:t>Eficiencia </a:t>
            </a:r>
            <a:r>
              <a:rPr lang="es-ES" dirty="0" err="1" smtClean="0">
                <a:effectLst>
                  <a:outerShdw blurRad="38100" dist="38100" dir="2700000" algn="tl">
                    <a:srgbClr val="000000">
                      <a:alpha val="43137"/>
                    </a:srgbClr>
                  </a:outerShdw>
                </a:effectLst>
                <a:latin typeface="Garamond" pitchFamily="18" charset="0"/>
              </a:rPr>
              <a:t>asignativa</a:t>
            </a:r>
            <a:endParaRPr lang="es-ES" dirty="0" smtClean="0">
              <a:effectLst>
                <a:outerShdw blurRad="38100" dist="38100" dir="2700000" algn="tl">
                  <a:srgbClr val="000000">
                    <a:alpha val="43137"/>
                  </a:srgbClr>
                </a:outerShdw>
              </a:effectLst>
              <a:latin typeface="Garamond" pitchFamily="18" charset="0"/>
            </a:endParaRPr>
          </a:p>
          <a:p>
            <a:pPr algn="just"/>
            <a:endParaRPr lang="es-ES" dirty="0" smtClean="0">
              <a:latin typeface="Garamond" pitchFamily="18" charset="0"/>
            </a:endParaRPr>
          </a:p>
          <a:p>
            <a:pPr algn="just"/>
            <a:r>
              <a:rPr lang="es-ES" dirty="0" smtClean="0">
                <a:latin typeface="Garamond" pitchFamily="18" charset="0"/>
              </a:rPr>
              <a:t>Exige no solo el logro de la eficiencia técnica, sino escoger la forma de producción más barata: punto D (Isocoste)</a:t>
            </a:r>
          </a:p>
          <a:p>
            <a:pPr algn="just"/>
            <a:endParaRPr lang="es-ES" dirty="0" smtClean="0">
              <a:latin typeface="Garamond" pitchFamily="18" charset="0"/>
            </a:endParaRPr>
          </a:p>
          <a:p>
            <a:pPr algn="just"/>
            <a:r>
              <a:rPr lang="es-ES" dirty="0" smtClean="0">
                <a:latin typeface="Garamond" pitchFamily="18" charset="0"/>
              </a:rPr>
              <a:t>Medición:</a:t>
            </a:r>
          </a:p>
          <a:p>
            <a:pPr algn="just"/>
            <a:endParaRPr lang="es-ES" dirty="0" smtClean="0">
              <a:latin typeface="Garamond" pitchFamily="18" charset="0"/>
            </a:endParaRPr>
          </a:p>
          <a:p>
            <a:pPr algn="just"/>
            <a:r>
              <a:rPr lang="es-ES" dirty="0" smtClean="0">
                <a:latin typeface="Garamond" pitchFamily="18" charset="0"/>
              </a:rPr>
              <a:t>Eficiencia global=OB/OA*OC/OB=</a:t>
            </a:r>
          </a:p>
          <a:p>
            <a:pPr algn="just"/>
            <a:r>
              <a:rPr lang="es-ES" dirty="0" smtClean="0">
                <a:latin typeface="Garamond" pitchFamily="18" charset="0"/>
              </a:rPr>
              <a:t>		OC/OA</a:t>
            </a:r>
          </a:p>
          <a:p>
            <a:pPr algn="just"/>
            <a:endParaRPr lang="es-ES" dirty="0">
              <a:latin typeface="Garamond" pitchFamily="18" charset="0"/>
            </a:endParaRPr>
          </a:p>
        </p:txBody>
      </p:sp>
      <p:cxnSp>
        <p:nvCxnSpPr>
          <p:cNvPr id="27" name="26 Conector recto"/>
          <p:cNvCxnSpPr/>
          <p:nvPr/>
        </p:nvCxnSpPr>
        <p:spPr>
          <a:xfrm>
            <a:off x="755576" y="2636912"/>
            <a:ext cx="3240360" cy="158417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28 Conector recto"/>
          <p:cNvCxnSpPr>
            <a:stCxn id="21" idx="0"/>
          </p:cNvCxnSpPr>
          <p:nvPr/>
        </p:nvCxnSpPr>
        <p:spPr>
          <a:xfrm flipV="1">
            <a:off x="683568" y="2924944"/>
            <a:ext cx="2448272" cy="1296144"/>
          </a:xfrm>
          <a:prstGeom prst="line">
            <a:avLst/>
          </a:prstGeom>
        </p:spPr>
        <p:style>
          <a:lnRef idx="1">
            <a:schemeClr val="accent1"/>
          </a:lnRef>
          <a:fillRef idx="0">
            <a:schemeClr val="accent1"/>
          </a:fillRef>
          <a:effectRef idx="0">
            <a:schemeClr val="accent1"/>
          </a:effectRef>
          <a:fontRef idx="minor">
            <a:schemeClr val="tx1"/>
          </a:fontRef>
        </p:style>
      </p:cxnSp>
      <p:sp>
        <p:nvSpPr>
          <p:cNvPr id="30" name="29 CuadroTexto"/>
          <p:cNvSpPr txBox="1"/>
          <p:nvPr/>
        </p:nvSpPr>
        <p:spPr>
          <a:xfrm>
            <a:off x="1475656" y="2996952"/>
            <a:ext cx="576064" cy="369332"/>
          </a:xfrm>
          <a:prstGeom prst="rect">
            <a:avLst/>
          </a:prstGeom>
          <a:noFill/>
        </p:spPr>
        <p:txBody>
          <a:bodyPr wrap="square" rtlCol="0">
            <a:spAutoFit/>
          </a:bodyPr>
          <a:lstStyle/>
          <a:p>
            <a:r>
              <a:rPr lang="es-ES" dirty="0" smtClean="0"/>
              <a:t>C</a:t>
            </a:r>
            <a:endParaRPr lang="es-ES" dirty="0"/>
          </a:p>
        </p:txBody>
      </p:sp>
      <p:sp>
        <p:nvSpPr>
          <p:cNvPr id="31" name="30 CuadroTexto"/>
          <p:cNvSpPr txBox="1"/>
          <p:nvPr/>
        </p:nvSpPr>
        <p:spPr>
          <a:xfrm>
            <a:off x="2123728" y="3356992"/>
            <a:ext cx="576064" cy="369332"/>
          </a:xfrm>
          <a:prstGeom prst="rect">
            <a:avLst/>
          </a:prstGeom>
          <a:noFill/>
        </p:spPr>
        <p:txBody>
          <a:bodyPr wrap="square" rtlCol="0">
            <a:spAutoFit/>
          </a:bodyPr>
          <a:lstStyle/>
          <a:p>
            <a:r>
              <a:rPr lang="es-ES" dirty="0" smtClean="0"/>
              <a:t>D</a:t>
            </a:r>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894</TotalTime>
  <Words>3514</Words>
  <Application>Microsoft Office PowerPoint</Application>
  <PresentationFormat>Presentación en pantalla (4:3)</PresentationFormat>
  <Paragraphs>707</Paragraphs>
  <Slides>37</Slides>
  <Notes>13</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37</vt:i4>
      </vt:variant>
    </vt:vector>
  </HeadingPairs>
  <TitlesOfParts>
    <vt:vector size="39" baseType="lpstr">
      <vt:lpstr>Tema de Office</vt:lpstr>
      <vt:lpstr>Document</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Frontera estocástica y determinista</vt:lpstr>
      <vt:lpstr>Diapositiva 36</vt:lpstr>
      <vt:lpstr>Diapositiva 37</vt:lpstr>
    </vt:vector>
  </TitlesOfParts>
  <Company>ief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Nbadenes</dc:creator>
  <cp:lastModifiedBy>Nbadenes</cp:lastModifiedBy>
  <cp:revision>69</cp:revision>
  <dcterms:created xsi:type="dcterms:W3CDTF">2015-09-23T13:32:01Z</dcterms:created>
  <dcterms:modified xsi:type="dcterms:W3CDTF">2015-10-27T14:49:51Z</dcterms:modified>
</cp:coreProperties>
</file>